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7" r:id="rId1"/>
  </p:sldMasterIdLst>
  <p:notesMasterIdLst>
    <p:notesMasterId r:id="rId32"/>
  </p:notesMasterIdLst>
  <p:handoutMasterIdLst>
    <p:handoutMasterId r:id="rId33"/>
  </p:handoutMasterIdLst>
  <p:sldIdLst>
    <p:sldId id="332" r:id="rId2"/>
    <p:sldId id="371" r:id="rId3"/>
    <p:sldId id="336" r:id="rId4"/>
    <p:sldId id="285" r:id="rId5"/>
    <p:sldId id="328" r:id="rId6"/>
    <p:sldId id="366" r:id="rId7"/>
    <p:sldId id="346" r:id="rId8"/>
    <p:sldId id="360" r:id="rId9"/>
    <p:sldId id="347" r:id="rId10"/>
    <p:sldId id="335" r:id="rId11"/>
    <p:sldId id="358" r:id="rId12"/>
    <p:sldId id="340" r:id="rId13"/>
    <p:sldId id="345" r:id="rId14"/>
    <p:sldId id="338" r:id="rId15"/>
    <p:sldId id="339" r:id="rId16"/>
    <p:sldId id="356" r:id="rId17"/>
    <p:sldId id="359" r:id="rId18"/>
    <p:sldId id="337" r:id="rId19"/>
    <p:sldId id="351" r:id="rId20"/>
    <p:sldId id="370" r:id="rId21"/>
    <p:sldId id="352" r:id="rId22"/>
    <p:sldId id="357" r:id="rId23"/>
    <p:sldId id="368" r:id="rId24"/>
    <p:sldId id="365" r:id="rId25"/>
    <p:sldId id="348" r:id="rId26"/>
    <p:sldId id="354" r:id="rId27"/>
    <p:sldId id="363" r:id="rId28"/>
    <p:sldId id="353" r:id="rId29"/>
    <p:sldId id="355" r:id="rId30"/>
    <p:sldId id="369" r:id="rId31"/>
  </p:sldIdLst>
  <p:sldSz cx="9144000" cy="6858000" type="screen4x3"/>
  <p:notesSz cx="7099300" cy="10234613"/>
  <p:defaultTextStyle>
    <a:defPPr>
      <a:defRPr lang="en-AU"/>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mon Crowe" initials="SC"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0F513"/>
    <a:srgbClr val="FFFF66"/>
    <a:srgbClr val="E1E8FF"/>
    <a:srgbClr val="C5D3FF"/>
    <a:srgbClr val="BCF6FC"/>
    <a:srgbClr val="FFCCFF"/>
    <a:srgbClr val="D7E5F5"/>
    <a:srgbClr val="F8DDD8"/>
    <a:srgbClr val="AB23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849" autoAdjust="0"/>
  </p:normalViewPr>
  <p:slideViewPr>
    <p:cSldViewPr>
      <p:cViewPr varScale="1">
        <p:scale>
          <a:sx n="113" d="100"/>
          <a:sy n="113" d="100"/>
        </p:scale>
        <p:origin x="1512" y="96"/>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p:cViewPr varScale="1">
        <p:scale>
          <a:sx n="85" d="100"/>
          <a:sy n="85" d="100"/>
        </p:scale>
        <p:origin x="316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atin typeface="Calibri" charset="0"/>
                <a:cs typeface="MS PGothic" pitchFamily="34" charset="-128"/>
              </a:defRPr>
            </a:lvl1pPr>
          </a:lstStyle>
          <a:p>
            <a:pPr>
              <a:defRPr/>
            </a:pPr>
            <a:endParaRPr lang="en-US"/>
          </a:p>
        </p:txBody>
      </p:sp>
      <p:sp>
        <p:nvSpPr>
          <p:cNvPr id="3" name="Date Placeholder 2"/>
          <p:cNvSpPr>
            <a:spLocks noGrp="1"/>
          </p:cNvSpPr>
          <p:nvPr>
            <p:ph type="dt" sz="quarter" idx="1"/>
          </p:nvPr>
        </p:nvSpPr>
        <p:spPr>
          <a:xfrm>
            <a:off x="4021295" y="0"/>
            <a:ext cx="3076363" cy="511731"/>
          </a:xfrm>
          <a:prstGeom prst="rect">
            <a:avLst/>
          </a:prstGeom>
        </p:spPr>
        <p:txBody>
          <a:bodyPr vert="horz" wrap="square" lIns="94768" tIns="47384" rIns="94768" bIns="47384" numCol="1" anchor="t" anchorCtr="0" compatLnSpc="1">
            <a:prstTxWarp prst="textNoShape">
              <a:avLst/>
            </a:prstTxWarp>
          </a:bodyPr>
          <a:lstStyle>
            <a:lvl1pPr algn="r">
              <a:defRPr sz="1200"/>
            </a:lvl1pPr>
          </a:lstStyle>
          <a:p>
            <a:pPr>
              <a:defRPr/>
            </a:pPr>
            <a:fld id="{FD866BBB-BFA4-460F-91F0-F0A1A4AFBB2A}" type="datetime1">
              <a:rPr lang="en-US"/>
              <a:pPr>
                <a:defRPr/>
              </a:pPr>
              <a:t>7/20/2018</a:t>
            </a:fld>
            <a:endParaRPr lang="en-US"/>
          </a:p>
        </p:txBody>
      </p:sp>
      <p:sp>
        <p:nvSpPr>
          <p:cNvPr id="4" name="Footer Placeholder 3"/>
          <p:cNvSpPr>
            <a:spLocks noGrp="1"/>
          </p:cNvSpPr>
          <p:nvPr>
            <p:ph type="ftr" sz="quarter" idx="2"/>
          </p:nvPr>
        </p:nvSpPr>
        <p:spPr>
          <a:xfrm>
            <a:off x="1" y="9721106"/>
            <a:ext cx="3076363" cy="511731"/>
          </a:xfrm>
          <a:prstGeom prst="rect">
            <a:avLst/>
          </a:prstGeom>
        </p:spPr>
        <p:txBody>
          <a:bodyPr vert="horz" lIns="94768" tIns="47384" rIns="94768" bIns="47384" rtlCol="0" anchor="b"/>
          <a:lstStyle>
            <a:lvl1pPr algn="l">
              <a:defRPr sz="1200">
                <a:latin typeface="Calibri" charset="0"/>
                <a:cs typeface="MS PGothic" pitchFamily="34" charset="-128"/>
              </a:defRPr>
            </a:lvl1pPr>
          </a:lstStyle>
          <a:p>
            <a:pPr>
              <a:defRPr/>
            </a:pPr>
            <a:endParaRPr lang="en-US"/>
          </a:p>
        </p:txBody>
      </p:sp>
      <p:sp>
        <p:nvSpPr>
          <p:cNvPr id="5" name="Slide Number Placeholder 4"/>
          <p:cNvSpPr>
            <a:spLocks noGrp="1"/>
          </p:cNvSpPr>
          <p:nvPr>
            <p:ph type="sldNum" sz="quarter" idx="3"/>
          </p:nvPr>
        </p:nvSpPr>
        <p:spPr>
          <a:xfrm>
            <a:off x="4021295" y="9721106"/>
            <a:ext cx="3076363" cy="511731"/>
          </a:xfrm>
          <a:prstGeom prst="rect">
            <a:avLst/>
          </a:prstGeom>
        </p:spPr>
        <p:txBody>
          <a:bodyPr vert="horz" wrap="square" lIns="94768" tIns="47384" rIns="94768" bIns="47384" numCol="1" anchor="b" anchorCtr="0" compatLnSpc="1">
            <a:prstTxWarp prst="textNoShape">
              <a:avLst/>
            </a:prstTxWarp>
          </a:bodyPr>
          <a:lstStyle>
            <a:lvl1pPr algn="r">
              <a:defRPr sz="1200"/>
            </a:lvl1pPr>
          </a:lstStyle>
          <a:p>
            <a:pPr>
              <a:defRPr/>
            </a:pPr>
            <a:fld id="{FE860D6E-7A27-498D-B825-13CE41D77055}" type="slidenum">
              <a:rPr lang="en-US"/>
              <a:pPr>
                <a:defRPr/>
              </a:pPr>
              <a:t>‹#›</a:t>
            </a:fld>
            <a:endParaRPr lang="en-US"/>
          </a:p>
        </p:txBody>
      </p:sp>
    </p:spTree>
    <p:extLst>
      <p:ext uri="{BB962C8B-B14F-4D97-AF65-F5344CB8AC3E}">
        <p14:creationId xmlns:p14="http://schemas.microsoft.com/office/powerpoint/2010/main" val="4076538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atin typeface="Calibri" pitchFamily="34" charset="0"/>
                <a:cs typeface="+mn-cs"/>
              </a:defRPr>
            </a:lvl1pPr>
          </a:lstStyle>
          <a:p>
            <a:pPr>
              <a:defRPr/>
            </a:pPr>
            <a:endParaRPr lang="en-AU"/>
          </a:p>
        </p:txBody>
      </p:sp>
      <p:sp>
        <p:nvSpPr>
          <p:cNvPr id="3" name="Date Placeholder 2"/>
          <p:cNvSpPr>
            <a:spLocks noGrp="1"/>
          </p:cNvSpPr>
          <p:nvPr>
            <p:ph type="dt" idx="1"/>
          </p:nvPr>
        </p:nvSpPr>
        <p:spPr>
          <a:xfrm>
            <a:off x="4021295" y="0"/>
            <a:ext cx="3076363" cy="511731"/>
          </a:xfrm>
          <a:prstGeom prst="rect">
            <a:avLst/>
          </a:prstGeom>
        </p:spPr>
        <p:txBody>
          <a:bodyPr vert="horz" wrap="square" lIns="94768" tIns="47384" rIns="94768" bIns="47384" numCol="1" anchor="t" anchorCtr="0" compatLnSpc="1">
            <a:prstTxWarp prst="textNoShape">
              <a:avLst/>
            </a:prstTxWarp>
          </a:bodyPr>
          <a:lstStyle>
            <a:lvl1pPr algn="r">
              <a:defRPr sz="1200"/>
            </a:lvl1pPr>
          </a:lstStyle>
          <a:p>
            <a:pPr>
              <a:defRPr/>
            </a:pPr>
            <a:fld id="{9B2F0727-0FB5-4CCC-9B1D-C629E8D2787A}" type="datetime1">
              <a:rPr lang="en-AU"/>
              <a:pPr>
                <a:defRPr/>
              </a:pPr>
              <a:t>20/07/2018</a:t>
            </a:fld>
            <a:endParaRPr lang="en-AU"/>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8" tIns="47384" rIns="94768" bIns="47384" rtlCol="0" anchor="ctr"/>
          <a:lstStyle/>
          <a:p>
            <a:pPr lvl="0"/>
            <a:endParaRPr lang="en-AU" noProof="0" smtClean="0"/>
          </a:p>
        </p:txBody>
      </p:sp>
      <p:sp>
        <p:nvSpPr>
          <p:cNvPr id="5" name="Notes Placeholder 4"/>
          <p:cNvSpPr>
            <a:spLocks noGrp="1"/>
          </p:cNvSpPr>
          <p:nvPr>
            <p:ph type="body" sz="quarter" idx="3"/>
          </p:nvPr>
        </p:nvSpPr>
        <p:spPr>
          <a:xfrm>
            <a:off x="709931" y="4861442"/>
            <a:ext cx="5679440" cy="4605576"/>
          </a:xfrm>
          <a:prstGeom prst="rect">
            <a:avLst/>
          </a:prstGeom>
        </p:spPr>
        <p:txBody>
          <a:bodyPr vert="horz" wrap="square" lIns="94768" tIns="47384" rIns="94768" bIns="47384"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1" y="9721106"/>
            <a:ext cx="3076363" cy="511731"/>
          </a:xfrm>
          <a:prstGeom prst="rect">
            <a:avLst/>
          </a:prstGeom>
        </p:spPr>
        <p:txBody>
          <a:bodyPr vert="horz" lIns="94768" tIns="47384" rIns="94768" bIns="47384" rtlCol="0" anchor="b"/>
          <a:lstStyle>
            <a:lvl1pPr algn="l">
              <a:defRPr sz="1200">
                <a:latin typeface="Calibri" pitchFamily="34" charset="0"/>
                <a:cs typeface="+mn-cs"/>
              </a:defRPr>
            </a:lvl1pPr>
          </a:lstStyle>
          <a:p>
            <a:pPr>
              <a:defRPr/>
            </a:pPr>
            <a:endParaRPr lang="en-AU"/>
          </a:p>
        </p:txBody>
      </p:sp>
      <p:sp>
        <p:nvSpPr>
          <p:cNvPr id="7" name="Slide Number Placeholder 6"/>
          <p:cNvSpPr>
            <a:spLocks noGrp="1"/>
          </p:cNvSpPr>
          <p:nvPr>
            <p:ph type="sldNum" sz="quarter" idx="5"/>
          </p:nvPr>
        </p:nvSpPr>
        <p:spPr>
          <a:xfrm>
            <a:off x="4021295" y="9721106"/>
            <a:ext cx="3076363" cy="511731"/>
          </a:xfrm>
          <a:prstGeom prst="rect">
            <a:avLst/>
          </a:prstGeom>
        </p:spPr>
        <p:txBody>
          <a:bodyPr vert="horz" wrap="square" lIns="94768" tIns="47384" rIns="94768" bIns="47384" numCol="1" anchor="b" anchorCtr="0" compatLnSpc="1">
            <a:prstTxWarp prst="textNoShape">
              <a:avLst/>
            </a:prstTxWarp>
          </a:bodyPr>
          <a:lstStyle>
            <a:lvl1pPr algn="r">
              <a:defRPr sz="1200"/>
            </a:lvl1pPr>
          </a:lstStyle>
          <a:p>
            <a:pPr>
              <a:defRPr/>
            </a:pPr>
            <a:fld id="{F8EA7363-4129-4510-AE6E-ED5CECE92C53}" type="slidenum">
              <a:rPr lang="en-AU"/>
              <a:pPr>
                <a:defRPr/>
              </a:pPr>
              <a:t>‹#›</a:t>
            </a:fld>
            <a:endParaRPr lang="en-AU"/>
          </a:p>
        </p:txBody>
      </p:sp>
    </p:spTree>
    <p:extLst>
      <p:ext uri="{BB962C8B-B14F-4D97-AF65-F5344CB8AC3E}">
        <p14:creationId xmlns:p14="http://schemas.microsoft.com/office/powerpoint/2010/main" val="4405919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F8EA7363-4129-4510-AE6E-ED5CECE92C53}" type="slidenum">
              <a:rPr lang="en-AU" smtClean="0"/>
              <a:pPr>
                <a:defRPr/>
              </a:pPr>
              <a:t>1</a:t>
            </a:fld>
            <a:endParaRPr lang="en-AU"/>
          </a:p>
        </p:txBody>
      </p:sp>
    </p:spTree>
    <p:extLst>
      <p:ext uri="{BB962C8B-B14F-4D97-AF65-F5344CB8AC3E}">
        <p14:creationId xmlns:p14="http://schemas.microsoft.com/office/powerpoint/2010/main" val="1235662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F8EA7363-4129-4510-AE6E-ED5CECE92C53}" type="slidenum">
              <a:rPr lang="en-AU" smtClean="0"/>
              <a:pPr>
                <a:defRPr/>
              </a:pPr>
              <a:t>13</a:t>
            </a:fld>
            <a:endParaRPr lang="en-AU"/>
          </a:p>
        </p:txBody>
      </p:sp>
    </p:spTree>
    <p:extLst>
      <p:ext uri="{BB962C8B-B14F-4D97-AF65-F5344CB8AC3E}">
        <p14:creationId xmlns:p14="http://schemas.microsoft.com/office/powerpoint/2010/main" val="1088982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F8EA7363-4129-4510-AE6E-ED5CECE92C53}" type="slidenum">
              <a:rPr lang="en-AU" smtClean="0"/>
              <a:pPr>
                <a:defRPr/>
              </a:pPr>
              <a:t>14</a:t>
            </a:fld>
            <a:endParaRPr lang="en-AU"/>
          </a:p>
        </p:txBody>
      </p:sp>
    </p:spTree>
    <p:extLst>
      <p:ext uri="{BB962C8B-B14F-4D97-AF65-F5344CB8AC3E}">
        <p14:creationId xmlns:p14="http://schemas.microsoft.com/office/powerpoint/2010/main" val="1172256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F8EA7363-4129-4510-AE6E-ED5CECE92C53}" type="slidenum">
              <a:rPr lang="en-AU" smtClean="0"/>
              <a:pPr>
                <a:defRPr/>
              </a:pPr>
              <a:t>15</a:t>
            </a:fld>
            <a:endParaRPr lang="en-AU"/>
          </a:p>
        </p:txBody>
      </p:sp>
    </p:spTree>
    <p:extLst>
      <p:ext uri="{BB962C8B-B14F-4D97-AF65-F5344CB8AC3E}">
        <p14:creationId xmlns:p14="http://schemas.microsoft.com/office/powerpoint/2010/main" val="3153878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F8EA7363-4129-4510-AE6E-ED5CECE92C53}" type="slidenum">
              <a:rPr lang="en-AU" smtClean="0"/>
              <a:pPr>
                <a:defRPr/>
              </a:pPr>
              <a:t>16</a:t>
            </a:fld>
            <a:endParaRPr lang="en-AU"/>
          </a:p>
        </p:txBody>
      </p:sp>
    </p:spTree>
    <p:extLst>
      <p:ext uri="{BB962C8B-B14F-4D97-AF65-F5344CB8AC3E}">
        <p14:creationId xmlns:p14="http://schemas.microsoft.com/office/powerpoint/2010/main" val="1296715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F8EA7363-4129-4510-AE6E-ED5CECE92C53}" type="slidenum">
              <a:rPr lang="en-AU" smtClean="0"/>
              <a:pPr>
                <a:defRPr/>
              </a:pPr>
              <a:t>17</a:t>
            </a:fld>
            <a:endParaRPr lang="en-AU"/>
          </a:p>
        </p:txBody>
      </p:sp>
    </p:spTree>
    <p:extLst>
      <p:ext uri="{BB962C8B-B14F-4D97-AF65-F5344CB8AC3E}">
        <p14:creationId xmlns:p14="http://schemas.microsoft.com/office/powerpoint/2010/main" val="4280611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F8EA7363-4129-4510-AE6E-ED5CECE92C53}" type="slidenum">
              <a:rPr lang="en-AU" smtClean="0"/>
              <a:pPr>
                <a:defRPr/>
              </a:pPr>
              <a:t>18</a:t>
            </a:fld>
            <a:endParaRPr lang="en-AU"/>
          </a:p>
        </p:txBody>
      </p:sp>
    </p:spTree>
    <p:extLst>
      <p:ext uri="{BB962C8B-B14F-4D97-AF65-F5344CB8AC3E}">
        <p14:creationId xmlns:p14="http://schemas.microsoft.com/office/powerpoint/2010/main" val="2330457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F8EA7363-4129-4510-AE6E-ED5CECE92C53}" type="slidenum">
              <a:rPr lang="en-AU" smtClean="0"/>
              <a:pPr>
                <a:defRPr/>
              </a:pPr>
              <a:t>19</a:t>
            </a:fld>
            <a:endParaRPr lang="en-AU"/>
          </a:p>
        </p:txBody>
      </p:sp>
    </p:spTree>
    <p:extLst>
      <p:ext uri="{BB962C8B-B14F-4D97-AF65-F5344CB8AC3E}">
        <p14:creationId xmlns:p14="http://schemas.microsoft.com/office/powerpoint/2010/main" val="123045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F8EA7363-4129-4510-AE6E-ED5CECE92C53}" type="slidenum">
              <a:rPr lang="en-AU" smtClean="0"/>
              <a:pPr>
                <a:defRPr/>
              </a:pPr>
              <a:t>21</a:t>
            </a:fld>
            <a:endParaRPr lang="en-AU"/>
          </a:p>
        </p:txBody>
      </p:sp>
    </p:spTree>
    <p:extLst>
      <p:ext uri="{BB962C8B-B14F-4D97-AF65-F5344CB8AC3E}">
        <p14:creationId xmlns:p14="http://schemas.microsoft.com/office/powerpoint/2010/main" val="44946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F8EA7363-4129-4510-AE6E-ED5CECE92C53}" type="slidenum">
              <a:rPr lang="en-AU" smtClean="0"/>
              <a:pPr>
                <a:defRPr/>
              </a:pPr>
              <a:t>22</a:t>
            </a:fld>
            <a:endParaRPr lang="en-AU"/>
          </a:p>
        </p:txBody>
      </p:sp>
    </p:spTree>
    <p:extLst>
      <p:ext uri="{BB962C8B-B14F-4D97-AF65-F5344CB8AC3E}">
        <p14:creationId xmlns:p14="http://schemas.microsoft.com/office/powerpoint/2010/main" val="2939366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F8EA7363-4129-4510-AE6E-ED5CECE92C53}" type="slidenum">
              <a:rPr lang="en-AU" smtClean="0"/>
              <a:pPr>
                <a:defRPr/>
              </a:pPr>
              <a:t>25</a:t>
            </a:fld>
            <a:endParaRPr lang="en-AU"/>
          </a:p>
        </p:txBody>
      </p:sp>
    </p:spTree>
    <p:extLst>
      <p:ext uri="{BB962C8B-B14F-4D97-AF65-F5344CB8AC3E}">
        <p14:creationId xmlns:p14="http://schemas.microsoft.com/office/powerpoint/2010/main" val="3955593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F8EA7363-4129-4510-AE6E-ED5CECE92C53}" type="slidenum">
              <a:rPr lang="en-AU" smtClean="0"/>
              <a:pPr>
                <a:defRPr/>
              </a:pPr>
              <a:t>3</a:t>
            </a:fld>
            <a:endParaRPr lang="en-AU"/>
          </a:p>
        </p:txBody>
      </p:sp>
    </p:spTree>
    <p:extLst>
      <p:ext uri="{BB962C8B-B14F-4D97-AF65-F5344CB8AC3E}">
        <p14:creationId xmlns:p14="http://schemas.microsoft.com/office/powerpoint/2010/main" val="556894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F8EA7363-4129-4510-AE6E-ED5CECE92C53}" type="slidenum">
              <a:rPr lang="en-AU" smtClean="0"/>
              <a:pPr>
                <a:defRPr/>
              </a:pPr>
              <a:t>26</a:t>
            </a:fld>
            <a:endParaRPr lang="en-AU"/>
          </a:p>
        </p:txBody>
      </p:sp>
    </p:spTree>
    <p:extLst>
      <p:ext uri="{BB962C8B-B14F-4D97-AF65-F5344CB8AC3E}">
        <p14:creationId xmlns:p14="http://schemas.microsoft.com/office/powerpoint/2010/main" val="1214593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F8EA7363-4129-4510-AE6E-ED5CECE92C53}" type="slidenum">
              <a:rPr lang="en-AU" smtClean="0"/>
              <a:pPr>
                <a:defRPr/>
              </a:pPr>
              <a:t>28</a:t>
            </a:fld>
            <a:endParaRPr lang="en-AU"/>
          </a:p>
        </p:txBody>
      </p:sp>
    </p:spTree>
    <p:extLst>
      <p:ext uri="{BB962C8B-B14F-4D97-AF65-F5344CB8AC3E}">
        <p14:creationId xmlns:p14="http://schemas.microsoft.com/office/powerpoint/2010/main" val="2481091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F8EA7363-4129-4510-AE6E-ED5CECE92C53}" type="slidenum">
              <a:rPr lang="en-AU" smtClean="0"/>
              <a:pPr>
                <a:defRPr/>
              </a:pPr>
              <a:t>29</a:t>
            </a:fld>
            <a:endParaRPr lang="en-AU"/>
          </a:p>
        </p:txBody>
      </p:sp>
    </p:spTree>
    <p:extLst>
      <p:ext uri="{BB962C8B-B14F-4D97-AF65-F5344CB8AC3E}">
        <p14:creationId xmlns:p14="http://schemas.microsoft.com/office/powerpoint/2010/main" val="4007992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Depends on the measurement</a:t>
            </a:r>
          </a:p>
          <a:p>
            <a:r>
              <a:rPr lang="en-AU" dirty="0" err="1" smtClean="0"/>
              <a:t>Sdelf</a:t>
            </a:r>
            <a:r>
              <a:rPr lang="en-AU" dirty="0" smtClean="0"/>
              <a:t>-report vs behavioural (absenteeism, productivity etc.), vs </a:t>
            </a:r>
            <a:r>
              <a:rPr lang="en-AU" dirty="0" err="1" smtClean="0"/>
              <a:t>morbididity</a:t>
            </a:r>
            <a:r>
              <a:rPr lang="en-AU" dirty="0" smtClean="0"/>
              <a:t>, vs mortality vs stress physiology vs</a:t>
            </a:r>
            <a:endParaRPr lang="en-AU" dirty="0"/>
          </a:p>
        </p:txBody>
      </p:sp>
      <p:sp>
        <p:nvSpPr>
          <p:cNvPr id="4" name="Slide Number Placeholder 3"/>
          <p:cNvSpPr>
            <a:spLocks noGrp="1"/>
          </p:cNvSpPr>
          <p:nvPr>
            <p:ph type="sldNum" sz="quarter" idx="10"/>
          </p:nvPr>
        </p:nvSpPr>
        <p:spPr/>
        <p:txBody>
          <a:bodyPr/>
          <a:lstStyle/>
          <a:p>
            <a:pPr>
              <a:defRPr/>
            </a:pPr>
            <a:fld id="{F8EA7363-4129-4510-AE6E-ED5CECE92C53}" type="slidenum">
              <a:rPr lang="en-AU" smtClean="0"/>
              <a:pPr>
                <a:defRPr/>
              </a:pPr>
              <a:t>4</a:t>
            </a:fld>
            <a:endParaRPr lang="en-AU"/>
          </a:p>
        </p:txBody>
      </p:sp>
    </p:spTree>
    <p:extLst>
      <p:ext uri="{BB962C8B-B14F-4D97-AF65-F5344CB8AC3E}">
        <p14:creationId xmlns:p14="http://schemas.microsoft.com/office/powerpoint/2010/main" val="1648764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Stress ensues when demands exceed coping skills- maybe…</a:t>
            </a:r>
          </a:p>
          <a:p>
            <a:endParaRPr lang="en-AU" dirty="0"/>
          </a:p>
          <a:p>
            <a:r>
              <a:rPr lang="en-AU" dirty="0" smtClean="0"/>
              <a:t>My take on how stress gets in: </a:t>
            </a:r>
            <a:r>
              <a:rPr lang="en-AU" dirty="0" err="1" smtClean="0"/>
              <a:t>neg</a:t>
            </a:r>
            <a:r>
              <a:rPr lang="en-AU" dirty="0" smtClean="0"/>
              <a:t> appraisal of </a:t>
            </a:r>
            <a:r>
              <a:rPr lang="en-AU" i="1" dirty="0" smtClean="0"/>
              <a:t>primary interest </a:t>
            </a:r>
            <a:r>
              <a:rPr lang="en-AU" dirty="0" smtClean="0"/>
              <a:t> to the participant- </a:t>
            </a:r>
            <a:r>
              <a:rPr lang="en-AU" dirty="0" err="1" smtClean="0"/>
              <a:t>neg</a:t>
            </a:r>
            <a:r>
              <a:rPr lang="en-AU" dirty="0" smtClean="0"/>
              <a:t> appraisal results in negative affect- negative affect triggers dysregulated stress physiology, which triggers morbidity which triggers mortality.</a:t>
            </a:r>
            <a:endParaRPr lang="en-AU" dirty="0"/>
          </a:p>
        </p:txBody>
      </p:sp>
      <p:sp>
        <p:nvSpPr>
          <p:cNvPr id="4" name="Slide Number Placeholder 3"/>
          <p:cNvSpPr>
            <a:spLocks noGrp="1"/>
          </p:cNvSpPr>
          <p:nvPr>
            <p:ph type="sldNum" sz="quarter" idx="10"/>
          </p:nvPr>
        </p:nvSpPr>
        <p:spPr/>
        <p:txBody>
          <a:bodyPr/>
          <a:lstStyle/>
          <a:p>
            <a:pPr>
              <a:defRPr/>
            </a:pPr>
            <a:fld id="{F8EA7363-4129-4510-AE6E-ED5CECE92C53}" type="slidenum">
              <a:rPr lang="en-AU" smtClean="0"/>
              <a:pPr>
                <a:defRPr/>
              </a:pPr>
              <a:t>5</a:t>
            </a:fld>
            <a:endParaRPr lang="en-AU"/>
          </a:p>
        </p:txBody>
      </p:sp>
    </p:spTree>
    <p:extLst>
      <p:ext uri="{BB962C8B-B14F-4D97-AF65-F5344CB8AC3E}">
        <p14:creationId xmlns:p14="http://schemas.microsoft.com/office/powerpoint/2010/main" val="2765006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F8EA7363-4129-4510-AE6E-ED5CECE92C53}" type="slidenum">
              <a:rPr lang="en-AU" smtClean="0"/>
              <a:pPr>
                <a:defRPr/>
              </a:pPr>
              <a:t>7</a:t>
            </a:fld>
            <a:endParaRPr lang="en-AU"/>
          </a:p>
        </p:txBody>
      </p:sp>
    </p:spTree>
    <p:extLst>
      <p:ext uri="{BB962C8B-B14F-4D97-AF65-F5344CB8AC3E}">
        <p14:creationId xmlns:p14="http://schemas.microsoft.com/office/powerpoint/2010/main" val="3507744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F8EA7363-4129-4510-AE6E-ED5CECE92C53}" type="slidenum">
              <a:rPr lang="en-AU" smtClean="0"/>
              <a:pPr>
                <a:defRPr/>
              </a:pPr>
              <a:t>9</a:t>
            </a:fld>
            <a:endParaRPr lang="en-AU"/>
          </a:p>
        </p:txBody>
      </p:sp>
    </p:spTree>
    <p:extLst>
      <p:ext uri="{BB962C8B-B14F-4D97-AF65-F5344CB8AC3E}">
        <p14:creationId xmlns:p14="http://schemas.microsoft.com/office/powerpoint/2010/main" val="4215509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F8EA7363-4129-4510-AE6E-ED5CECE92C53}" type="slidenum">
              <a:rPr lang="en-AU" smtClean="0"/>
              <a:pPr>
                <a:defRPr/>
              </a:pPr>
              <a:t>10</a:t>
            </a:fld>
            <a:endParaRPr lang="en-AU"/>
          </a:p>
        </p:txBody>
      </p:sp>
    </p:spTree>
    <p:extLst>
      <p:ext uri="{BB962C8B-B14F-4D97-AF65-F5344CB8AC3E}">
        <p14:creationId xmlns:p14="http://schemas.microsoft.com/office/powerpoint/2010/main" val="3475360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F8EA7363-4129-4510-AE6E-ED5CECE92C53}" type="slidenum">
              <a:rPr lang="en-AU" smtClean="0"/>
              <a:pPr>
                <a:defRPr/>
              </a:pPr>
              <a:t>11</a:t>
            </a:fld>
            <a:endParaRPr lang="en-AU"/>
          </a:p>
        </p:txBody>
      </p:sp>
    </p:spTree>
    <p:extLst>
      <p:ext uri="{BB962C8B-B14F-4D97-AF65-F5344CB8AC3E}">
        <p14:creationId xmlns:p14="http://schemas.microsoft.com/office/powerpoint/2010/main" val="3445867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F8EA7363-4129-4510-AE6E-ED5CECE92C53}" type="slidenum">
              <a:rPr lang="en-AU" smtClean="0"/>
              <a:pPr>
                <a:defRPr/>
              </a:pPr>
              <a:t>12</a:t>
            </a:fld>
            <a:endParaRPr lang="en-AU"/>
          </a:p>
        </p:txBody>
      </p:sp>
    </p:spTree>
    <p:extLst>
      <p:ext uri="{BB962C8B-B14F-4D97-AF65-F5344CB8AC3E}">
        <p14:creationId xmlns:p14="http://schemas.microsoft.com/office/powerpoint/2010/main" val="3003268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pPr>
              <a:defRPr/>
            </a:pPr>
            <a:fld id="{454E2CB2-1FAD-4325-AAB4-A72A17C8F91C}" type="datetime1">
              <a:rPr lang="en-AU" smtClean="0"/>
              <a:pPr>
                <a:defRPr/>
              </a:pPr>
              <a:t>20/07/2018</a:t>
            </a:fld>
            <a:endParaRPr lang="en-AU"/>
          </a:p>
        </p:txBody>
      </p:sp>
      <p:sp>
        <p:nvSpPr>
          <p:cNvPr id="8" name="Footer Placeholder 7"/>
          <p:cNvSpPr>
            <a:spLocks noGrp="1"/>
          </p:cNvSpPr>
          <p:nvPr>
            <p:ph type="ftr" sz="quarter" idx="11"/>
          </p:nvPr>
        </p:nvSpPr>
        <p:spPr/>
        <p:txBody>
          <a:bodyPr/>
          <a:lstStyle/>
          <a:p>
            <a:pPr>
              <a:defRPr/>
            </a:pPr>
            <a:endParaRPr lang="en-AU"/>
          </a:p>
        </p:txBody>
      </p:sp>
      <p:sp>
        <p:nvSpPr>
          <p:cNvPr id="9" name="Slide Number Placeholder 8"/>
          <p:cNvSpPr>
            <a:spLocks noGrp="1"/>
          </p:cNvSpPr>
          <p:nvPr>
            <p:ph type="sldNum" sz="quarter" idx="12"/>
          </p:nvPr>
        </p:nvSpPr>
        <p:spPr/>
        <p:txBody>
          <a:bodyPr/>
          <a:lstStyle/>
          <a:p>
            <a:pPr>
              <a:defRPr/>
            </a:pPr>
            <a:fld id="{334515F2-F2BC-4860-879D-19E42D1E5727}" type="slidenum">
              <a:rPr lang="en-AU" smtClean="0"/>
              <a:pPr>
                <a:defRPr/>
              </a:pPr>
              <a:t>‹#›</a:t>
            </a:fld>
            <a:endParaRPr lang="en-AU"/>
          </a:p>
        </p:txBody>
      </p:sp>
    </p:spTree>
    <p:extLst>
      <p:ext uri="{BB962C8B-B14F-4D97-AF65-F5344CB8AC3E}">
        <p14:creationId xmlns:p14="http://schemas.microsoft.com/office/powerpoint/2010/main" val="907222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54E2CB2-1FAD-4325-AAB4-A72A17C8F91C}" type="datetime1">
              <a:rPr lang="en-AU" smtClean="0"/>
              <a:pPr>
                <a:defRPr/>
              </a:pPr>
              <a:t>20/07/2018</a:t>
            </a:fld>
            <a:endParaRPr lang="en-AU"/>
          </a:p>
        </p:txBody>
      </p:sp>
      <p:sp>
        <p:nvSpPr>
          <p:cNvPr id="6" name="Footer Placeholder 5"/>
          <p:cNvSpPr>
            <a:spLocks noGrp="1"/>
          </p:cNvSpPr>
          <p:nvPr>
            <p:ph type="ftr" sz="quarter" idx="11"/>
          </p:nvPr>
        </p:nvSpPr>
        <p:spPr/>
        <p:txBody>
          <a:bodyPr/>
          <a:lstStyle/>
          <a:p>
            <a:pPr>
              <a:defRPr/>
            </a:pPr>
            <a:endParaRPr lang="en-AU"/>
          </a:p>
        </p:txBody>
      </p:sp>
      <p:sp>
        <p:nvSpPr>
          <p:cNvPr id="7" name="Slide Number Placeholder 6"/>
          <p:cNvSpPr>
            <a:spLocks noGrp="1"/>
          </p:cNvSpPr>
          <p:nvPr>
            <p:ph type="sldNum" sz="quarter" idx="12"/>
          </p:nvPr>
        </p:nvSpPr>
        <p:spPr/>
        <p:txBody>
          <a:bodyPr/>
          <a:lstStyle/>
          <a:p>
            <a:pPr>
              <a:defRPr/>
            </a:pPr>
            <a:fld id="{334515F2-F2BC-4860-879D-19E42D1E5727}" type="slidenum">
              <a:rPr lang="en-AU" smtClean="0"/>
              <a:pPr>
                <a:defRPr/>
              </a:pPr>
              <a:t>‹#›</a:t>
            </a:fld>
            <a:endParaRPr lang="en-AU"/>
          </a:p>
        </p:txBody>
      </p:sp>
    </p:spTree>
    <p:extLst>
      <p:ext uri="{BB962C8B-B14F-4D97-AF65-F5344CB8AC3E}">
        <p14:creationId xmlns:p14="http://schemas.microsoft.com/office/powerpoint/2010/main" val="4133686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54E2CB2-1FAD-4325-AAB4-A72A17C8F91C}" type="datetime1">
              <a:rPr lang="en-AU" smtClean="0"/>
              <a:pPr>
                <a:defRPr/>
              </a:pPr>
              <a:t>20/07/2018</a:t>
            </a:fld>
            <a:endParaRPr lang="en-AU"/>
          </a:p>
        </p:txBody>
      </p:sp>
      <p:sp>
        <p:nvSpPr>
          <p:cNvPr id="6" name="Footer Placeholder 5"/>
          <p:cNvSpPr>
            <a:spLocks noGrp="1"/>
          </p:cNvSpPr>
          <p:nvPr>
            <p:ph type="ftr" sz="quarter" idx="11"/>
          </p:nvPr>
        </p:nvSpPr>
        <p:spPr/>
        <p:txBody>
          <a:bodyPr/>
          <a:lstStyle/>
          <a:p>
            <a:pPr>
              <a:defRPr/>
            </a:pPr>
            <a:endParaRPr lang="en-AU"/>
          </a:p>
        </p:txBody>
      </p:sp>
      <p:sp>
        <p:nvSpPr>
          <p:cNvPr id="7" name="Slide Number Placeholder 6"/>
          <p:cNvSpPr>
            <a:spLocks noGrp="1"/>
          </p:cNvSpPr>
          <p:nvPr>
            <p:ph type="sldNum" sz="quarter" idx="12"/>
          </p:nvPr>
        </p:nvSpPr>
        <p:spPr/>
        <p:txBody>
          <a:bodyPr/>
          <a:lstStyle/>
          <a:p>
            <a:pPr>
              <a:defRPr/>
            </a:pPr>
            <a:fld id="{334515F2-F2BC-4860-879D-19E42D1E5727}" type="slidenum">
              <a:rPr lang="en-AU" smtClean="0"/>
              <a:pPr>
                <a:defRPr/>
              </a:pPr>
              <a:t>‹#›</a:t>
            </a:fld>
            <a:endParaRPr lang="en-AU"/>
          </a:p>
        </p:txBody>
      </p:sp>
    </p:spTree>
    <p:extLst>
      <p:ext uri="{BB962C8B-B14F-4D97-AF65-F5344CB8AC3E}">
        <p14:creationId xmlns:p14="http://schemas.microsoft.com/office/powerpoint/2010/main" val="2827169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54E2CB2-1FAD-4325-AAB4-A72A17C8F91C}" type="datetime1">
              <a:rPr lang="en-AU" smtClean="0"/>
              <a:pPr>
                <a:defRPr/>
              </a:pPr>
              <a:t>20/07/2018</a:t>
            </a:fld>
            <a:endParaRPr lang="en-AU"/>
          </a:p>
        </p:txBody>
      </p:sp>
      <p:sp>
        <p:nvSpPr>
          <p:cNvPr id="6" name="Footer Placeholder 5"/>
          <p:cNvSpPr>
            <a:spLocks noGrp="1"/>
          </p:cNvSpPr>
          <p:nvPr>
            <p:ph type="ftr" sz="quarter" idx="11"/>
          </p:nvPr>
        </p:nvSpPr>
        <p:spPr/>
        <p:txBody>
          <a:bodyPr/>
          <a:lstStyle/>
          <a:p>
            <a:pPr>
              <a:defRPr/>
            </a:pPr>
            <a:endParaRPr lang="en-AU"/>
          </a:p>
        </p:txBody>
      </p:sp>
      <p:sp>
        <p:nvSpPr>
          <p:cNvPr id="7" name="Slide Number Placeholder 6"/>
          <p:cNvSpPr>
            <a:spLocks noGrp="1"/>
          </p:cNvSpPr>
          <p:nvPr>
            <p:ph type="sldNum" sz="quarter" idx="12"/>
          </p:nvPr>
        </p:nvSpPr>
        <p:spPr/>
        <p:txBody>
          <a:bodyPr/>
          <a:lstStyle/>
          <a:p>
            <a:pPr>
              <a:defRPr/>
            </a:pPr>
            <a:fld id="{334515F2-F2BC-4860-879D-19E42D1E5727}" type="slidenum">
              <a:rPr lang="en-AU" smtClean="0"/>
              <a:pPr>
                <a:defRPr/>
              </a:pPr>
              <a:t>‹#›</a:t>
            </a:fld>
            <a:endParaRPr lang="en-AU"/>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117062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54E2CB2-1FAD-4325-AAB4-A72A17C8F91C}" type="datetime1">
              <a:rPr lang="en-AU" smtClean="0"/>
              <a:pPr>
                <a:defRPr/>
              </a:pPr>
              <a:t>20/07/2018</a:t>
            </a:fld>
            <a:endParaRPr lang="en-AU"/>
          </a:p>
        </p:txBody>
      </p:sp>
      <p:sp>
        <p:nvSpPr>
          <p:cNvPr id="6" name="Footer Placeholder 5"/>
          <p:cNvSpPr>
            <a:spLocks noGrp="1"/>
          </p:cNvSpPr>
          <p:nvPr>
            <p:ph type="ftr" sz="quarter" idx="11"/>
          </p:nvPr>
        </p:nvSpPr>
        <p:spPr/>
        <p:txBody>
          <a:bodyPr/>
          <a:lstStyle/>
          <a:p>
            <a:pPr>
              <a:defRPr/>
            </a:pPr>
            <a:endParaRPr lang="en-AU"/>
          </a:p>
        </p:txBody>
      </p:sp>
      <p:sp>
        <p:nvSpPr>
          <p:cNvPr id="7" name="Slide Number Placeholder 6"/>
          <p:cNvSpPr>
            <a:spLocks noGrp="1"/>
          </p:cNvSpPr>
          <p:nvPr>
            <p:ph type="sldNum" sz="quarter" idx="12"/>
          </p:nvPr>
        </p:nvSpPr>
        <p:spPr/>
        <p:txBody>
          <a:bodyPr/>
          <a:lstStyle/>
          <a:p>
            <a:pPr>
              <a:defRPr/>
            </a:pPr>
            <a:fld id="{334515F2-F2BC-4860-879D-19E42D1E5727}" type="slidenum">
              <a:rPr lang="en-AU" smtClean="0"/>
              <a:pPr>
                <a:defRPr/>
              </a:pPr>
              <a:t>‹#›</a:t>
            </a:fld>
            <a:endParaRPr lang="en-AU"/>
          </a:p>
        </p:txBody>
      </p:sp>
    </p:spTree>
    <p:extLst>
      <p:ext uri="{BB962C8B-B14F-4D97-AF65-F5344CB8AC3E}">
        <p14:creationId xmlns:p14="http://schemas.microsoft.com/office/powerpoint/2010/main" val="2344637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fld id="{454E2CB2-1FAD-4325-AAB4-A72A17C8F91C}" type="datetime1">
              <a:rPr lang="en-AU" smtClean="0"/>
              <a:pPr>
                <a:defRPr/>
              </a:pPr>
              <a:t>20/07/2018</a:t>
            </a:fld>
            <a:endParaRPr lang="en-AU"/>
          </a:p>
        </p:txBody>
      </p:sp>
      <p:sp>
        <p:nvSpPr>
          <p:cNvPr id="4" name="Footer Placeholder 3"/>
          <p:cNvSpPr>
            <a:spLocks noGrp="1"/>
          </p:cNvSpPr>
          <p:nvPr>
            <p:ph type="ftr" sz="quarter" idx="11"/>
          </p:nvPr>
        </p:nvSpPr>
        <p:spPr/>
        <p:txBody>
          <a:bodyPr/>
          <a:lstStyle/>
          <a:p>
            <a:pPr>
              <a:defRPr/>
            </a:pPr>
            <a:endParaRPr lang="en-AU"/>
          </a:p>
        </p:txBody>
      </p:sp>
      <p:sp>
        <p:nvSpPr>
          <p:cNvPr id="5" name="Slide Number Placeholder 4"/>
          <p:cNvSpPr>
            <a:spLocks noGrp="1"/>
          </p:cNvSpPr>
          <p:nvPr>
            <p:ph type="sldNum" sz="quarter" idx="12"/>
          </p:nvPr>
        </p:nvSpPr>
        <p:spPr/>
        <p:txBody>
          <a:bodyPr/>
          <a:lstStyle/>
          <a:p>
            <a:pPr>
              <a:defRPr/>
            </a:pPr>
            <a:fld id="{334515F2-F2BC-4860-879D-19E42D1E5727}" type="slidenum">
              <a:rPr lang="en-AU" smtClean="0"/>
              <a:pPr>
                <a:defRPr/>
              </a:pPr>
              <a:t>‹#›</a:t>
            </a:fld>
            <a:endParaRPr lang="en-AU"/>
          </a:p>
        </p:txBody>
      </p:sp>
    </p:spTree>
    <p:extLst>
      <p:ext uri="{BB962C8B-B14F-4D97-AF65-F5344CB8AC3E}">
        <p14:creationId xmlns:p14="http://schemas.microsoft.com/office/powerpoint/2010/main" val="1959147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fld id="{454E2CB2-1FAD-4325-AAB4-A72A17C8F91C}" type="datetime1">
              <a:rPr lang="en-AU" smtClean="0"/>
              <a:pPr>
                <a:defRPr/>
              </a:pPr>
              <a:t>20/07/2018</a:t>
            </a:fld>
            <a:endParaRPr lang="en-AU"/>
          </a:p>
        </p:txBody>
      </p:sp>
      <p:sp>
        <p:nvSpPr>
          <p:cNvPr id="4" name="Footer Placeholder 3"/>
          <p:cNvSpPr>
            <a:spLocks noGrp="1"/>
          </p:cNvSpPr>
          <p:nvPr>
            <p:ph type="ftr" sz="quarter" idx="11"/>
          </p:nvPr>
        </p:nvSpPr>
        <p:spPr/>
        <p:txBody>
          <a:bodyPr/>
          <a:lstStyle/>
          <a:p>
            <a:pPr>
              <a:defRPr/>
            </a:pPr>
            <a:endParaRPr lang="en-AU"/>
          </a:p>
        </p:txBody>
      </p:sp>
      <p:sp>
        <p:nvSpPr>
          <p:cNvPr id="5" name="Slide Number Placeholder 4"/>
          <p:cNvSpPr>
            <a:spLocks noGrp="1"/>
          </p:cNvSpPr>
          <p:nvPr>
            <p:ph type="sldNum" sz="quarter" idx="12"/>
          </p:nvPr>
        </p:nvSpPr>
        <p:spPr/>
        <p:txBody>
          <a:bodyPr/>
          <a:lstStyle/>
          <a:p>
            <a:pPr>
              <a:defRPr/>
            </a:pPr>
            <a:fld id="{334515F2-F2BC-4860-879D-19E42D1E5727}" type="slidenum">
              <a:rPr lang="en-AU" smtClean="0"/>
              <a:pPr>
                <a:defRPr/>
              </a:pPr>
              <a:t>‹#›</a:t>
            </a:fld>
            <a:endParaRPr lang="en-AU"/>
          </a:p>
        </p:txBody>
      </p:sp>
    </p:spTree>
    <p:extLst>
      <p:ext uri="{BB962C8B-B14F-4D97-AF65-F5344CB8AC3E}">
        <p14:creationId xmlns:p14="http://schemas.microsoft.com/office/powerpoint/2010/main" val="1572097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54E2CB2-1FAD-4325-AAB4-A72A17C8F91C}" type="datetime1">
              <a:rPr lang="en-AU" smtClean="0"/>
              <a:pPr>
                <a:defRPr/>
              </a:pPr>
              <a:t>20/07/2018</a:t>
            </a:fld>
            <a:endParaRPr lang="en-AU"/>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pPr>
              <a:defRPr/>
            </a:pPr>
            <a:fld id="{334515F2-F2BC-4860-879D-19E42D1E5727}" type="slidenum">
              <a:rPr lang="en-AU" smtClean="0"/>
              <a:pPr>
                <a:defRPr/>
              </a:pPr>
              <a:t>‹#›</a:t>
            </a:fld>
            <a:endParaRPr lang="en-AU"/>
          </a:p>
        </p:txBody>
      </p:sp>
    </p:spTree>
    <p:extLst>
      <p:ext uri="{BB962C8B-B14F-4D97-AF65-F5344CB8AC3E}">
        <p14:creationId xmlns:p14="http://schemas.microsoft.com/office/powerpoint/2010/main" val="2056099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54E2CB2-1FAD-4325-AAB4-A72A17C8F91C}" type="datetime1">
              <a:rPr lang="en-AU" smtClean="0"/>
              <a:pPr>
                <a:defRPr/>
              </a:pPr>
              <a:t>20/07/2018</a:t>
            </a:fld>
            <a:endParaRPr lang="en-AU"/>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pPr>
              <a:defRPr/>
            </a:pPr>
            <a:fld id="{334515F2-F2BC-4860-879D-19E42D1E5727}" type="slidenum">
              <a:rPr lang="en-AU" smtClean="0"/>
              <a:pPr>
                <a:defRPr/>
              </a:pPr>
              <a:t>‹#›</a:t>
            </a:fld>
            <a:endParaRPr lang="en-AU"/>
          </a:p>
        </p:txBody>
      </p:sp>
    </p:spTree>
    <p:extLst>
      <p:ext uri="{BB962C8B-B14F-4D97-AF65-F5344CB8AC3E}">
        <p14:creationId xmlns:p14="http://schemas.microsoft.com/office/powerpoint/2010/main" val="4074984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Slide 2">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4038"/>
            <a:ext cx="233997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7"/>
          <p:cNvSpPr>
            <a:spLocks noChangeArrowheads="1"/>
          </p:cNvSpPr>
          <p:nvPr/>
        </p:nvSpPr>
        <p:spPr bwMode="auto">
          <a:xfrm>
            <a:off x="395288" y="6423025"/>
            <a:ext cx="11001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r>
              <a:rPr lang="en-AU" sz="1400" b="1">
                <a:solidFill>
                  <a:schemeClr val="bg1"/>
                </a:solidFill>
              </a:rPr>
              <a:t>latrobe.edu.au</a:t>
            </a:r>
          </a:p>
        </p:txBody>
      </p:sp>
      <p:sp>
        <p:nvSpPr>
          <p:cNvPr id="6" name="Rectangle 8"/>
          <p:cNvSpPr>
            <a:spLocks noChangeArrowheads="1"/>
          </p:cNvSpPr>
          <p:nvPr/>
        </p:nvSpPr>
        <p:spPr bwMode="auto">
          <a:xfrm>
            <a:off x="7596188" y="6483350"/>
            <a:ext cx="11811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AU" sz="900">
                <a:solidFill>
                  <a:schemeClr val="bg1"/>
                </a:solidFill>
              </a:rPr>
              <a:t>CRICOS Provider 00115M</a:t>
            </a:r>
          </a:p>
        </p:txBody>
      </p:sp>
      <p:sp>
        <p:nvSpPr>
          <p:cNvPr id="5" name="Text Placeholder 7"/>
          <p:cNvSpPr>
            <a:spLocks noGrp="1"/>
          </p:cNvSpPr>
          <p:nvPr>
            <p:ph type="body" sz="quarter" idx="10"/>
          </p:nvPr>
        </p:nvSpPr>
        <p:spPr>
          <a:xfrm>
            <a:off x="2961596" y="3463020"/>
            <a:ext cx="6182404" cy="2520950"/>
          </a:xfrm>
          <a:solidFill>
            <a:srgbClr val="D6D2C4"/>
          </a:solidFill>
          <a:ln>
            <a:noFill/>
          </a:ln>
        </p:spPr>
        <p:txBody>
          <a:bodyPr lIns="288000" tIns="288000" rIns="180000" bIns="180000"/>
          <a:lstStyle>
            <a:lvl1pPr marL="0" algn="l" fontAlgn="auto">
              <a:lnSpc>
                <a:spcPct val="100000"/>
              </a:lnSpc>
              <a:spcBef>
                <a:spcPts val="0"/>
              </a:spcBef>
              <a:spcAft>
                <a:spcPts val="0"/>
              </a:spcAft>
              <a:defRPr sz="2400" b="1" baseline="0"/>
            </a:lvl1pPr>
            <a:lvl2pPr marL="0" indent="0">
              <a:lnSpc>
                <a:spcPct val="100000"/>
              </a:lnSpc>
              <a:spcBef>
                <a:spcPts val="0"/>
              </a:spcBef>
              <a:spcAft>
                <a:spcPts val="0"/>
              </a:spcAft>
              <a:buNone/>
              <a:defRPr/>
            </a:lvl2pPr>
          </a:lstStyle>
          <a:p>
            <a:pPr lvl="0"/>
            <a:r>
              <a:rPr lang="en-US" smtClean="0"/>
              <a:t>Click to edit Master text styles</a:t>
            </a:r>
          </a:p>
          <a:p>
            <a:pPr lvl="1"/>
            <a:r>
              <a:rPr lang="en-US" smtClean="0"/>
              <a:t>Second level</a:t>
            </a:r>
          </a:p>
        </p:txBody>
      </p:sp>
      <p:pic>
        <p:nvPicPr>
          <p:cNvPr id="7" name="Picture 7"/>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75" y="554038"/>
            <a:ext cx="233362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1685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Slide ">
    <p:spTree>
      <p:nvGrpSpPr>
        <p:cNvPr id="1" name=""/>
        <p:cNvGrpSpPr/>
        <p:nvPr/>
      </p:nvGrpSpPr>
      <p:grpSpPr>
        <a:xfrm>
          <a:off x="0" y="0"/>
          <a:ext cx="0" cy="0"/>
          <a:chOff x="0" y="0"/>
          <a:chExt cx="0" cy="0"/>
        </a:xfrm>
      </p:grpSpPr>
      <p:sp>
        <p:nvSpPr>
          <p:cNvPr id="5" name="Rectangle 4"/>
          <p:cNvSpPr/>
          <p:nvPr/>
        </p:nvSpPr>
        <p:spPr>
          <a:xfrm>
            <a:off x="431800" y="6480175"/>
            <a:ext cx="8280400" cy="36513"/>
          </a:xfrm>
          <a:prstGeom prst="rect">
            <a:avLst/>
          </a:prstGeom>
          <a:gradFill flip="none" rotWithShape="1">
            <a:gsLst>
              <a:gs pos="20000">
                <a:schemeClr val="accent2"/>
              </a:gs>
              <a:gs pos="0">
                <a:schemeClr val="accent1"/>
              </a:gs>
              <a:gs pos="80000">
                <a:schemeClr val="accent5"/>
              </a:gs>
              <a:gs pos="60000">
                <a:schemeClr val="accent4"/>
              </a:gs>
              <a:gs pos="40000">
                <a:schemeClr val="accent3"/>
              </a:gs>
              <a:gs pos="100000">
                <a:schemeClr val="accent6"/>
              </a:gs>
            </a:gsLst>
            <a:lin ang="0" scaled="1"/>
            <a:tileRect/>
          </a:gradFill>
          <a:ln>
            <a:no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6" name="Slide Number Placeholder 5"/>
          <p:cNvSpPr txBox="1">
            <a:spLocks/>
          </p:cNvSpPr>
          <p:nvPr/>
        </p:nvSpPr>
        <p:spPr>
          <a:xfrm>
            <a:off x="7885113" y="6480175"/>
            <a:ext cx="863600" cy="365125"/>
          </a:xfrm>
          <a:prstGeom prst="rect">
            <a:avLst/>
          </a:prstGeom>
        </p:spPr>
        <p:txBody>
          <a:bodyPr anchor="ctr"/>
          <a:lstStyle/>
          <a:p>
            <a:pPr algn="r">
              <a:defRPr/>
            </a:pPr>
            <a:fld id="{4CD083B7-26D6-4D37-8EE0-EAF9E8BD7951}" type="slidenum">
              <a:rPr lang="en-AU" sz="1000">
                <a:solidFill>
                  <a:srgbClr val="7F7F7F"/>
                </a:solidFill>
                <a:latin typeface="Arial" pitchFamily="34" charset="0"/>
                <a:cs typeface="Arial" pitchFamily="34" charset="0"/>
              </a:rPr>
              <a:pPr algn="r">
                <a:defRPr/>
              </a:pPr>
              <a:t>‹#›</a:t>
            </a:fld>
            <a:endParaRPr lang="en-AU" sz="1000">
              <a:solidFill>
                <a:srgbClr val="7F7F7F"/>
              </a:solidFill>
              <a:latin typeface="Arial" pitchFamily="34" charset="0"/>
              <a:cs typeface="Arial" pitchFamily="34" charset="0"/>
            </a:endParaRPr>
          </a:p>
        </p:txBody>
      </p:sp>
      <p:sp>
        <p:nvSpPr>
          <p:cNvPr id="17" name="Text Placeholder 16"/>
          <p:cNvSpPr>
            <a:spLocks noGrp="1"/>
          </p:cNvSpPr>
          <p:nvPr>
            <p:ph type="body" sz="quarter" idx="12"/>
          </p:nvPr>
        </p:nvSpPr>
        <p:spPr>
          <a:xfrm>
            <a:off x="431999" y="6480000"/>
            <a:ext cx="7380361" cy="287338"/>
          </a:xfrm>
        </p:spPr>
        <p:txBody>
          <a:bodyPr anchor="ctr"/>
          <a:lstStyle>
            <a:lvl1pPr>
              <a:defRPr lang="en-AU" sz="1000" dirty="0" smtClean="0">
                <a:solidFill>
                  <a:schemeClr val="bg1">
                    <a:lumMod val="50000"/>
                  </a:schemeClr>
                </a:solidFill>
              </a:defRPr>
            </a:lvl1pPr>
            <a:lvl5pPr>
              <a:defRPr/>
            </a:lvl5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7" name="Text Placeholder 2"/>
          <p:cNvSpPr>
            <a:spLocks noGrp="1"/>
          </p:cNvSpPr>
          <p:nvPr>
            <p:ph idx="1"/>
          </p:nvPr>
        </p:nvSpPr>
        <p:spPr bwMode="auto">
          <a:xfrm>
            <a:off x="395536" y="1772816"/>
            <a:ext cx="8351837" cy="4525963"/>
          </a:xfrm>
          <a:prstGeom prst="rect">
            <a:avLst/>
          </a:prstGeom>
          <a:noFill/>
          <a:ln>
            <a:noFill/>
          </a:ln>
          <a:extLst/>
        </p:spPr>
        <p:txBody>
          <a:bodyPr/>
          <a:lstStyle/>
          <a:p>
            <a:pPr lvl="0"/>
            <a:r>
              <a:rPr lang="en-US" noProof="0" smtClean="0"/>
              <a:t>Click to edit Master text styles</a:t>
            </a:r>
          </a:p>
        </p:txBody>
      </p:sp>
    </p:spTree>
    <p:extLst>
      <p:ext uri="{BB962C8B-B14F-4D97-AF65-F5344CB8AC3E}">
        <p14:creationId xmlns:p14="http://schemas.microsoft.com/office/powerpoint/2010/main" val="3049650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7/20/2018</a:t>
            </a:fld>
            <a:endParaRPr lang="en-US" dirty="0"/>
          </a:p>
        </p:txBody>
      </p:sp>
      <p:sp>
        <p:nvSpPr>
          <p:cNvPr id="5" name="Footer Placeholder 4"/>
          <p:cNvSpPr>
            <a:spLocks noGrp="1"/>
          </p:cNvSpPr>
          <p:nvPr>
            <p:ph type="ftr" sz="quarter" idx="11"/>
          </p:nvPr>
        </p:nvSpPr>
        <p:spPr/>
        <p:txBody>
          <a:bodyPr/>
          <a:lstStyle/>
          <a:p>
            <a:pPr>
              <a:defRPr/>
            </a:pPr>
            <a:r>
              <a:rPr lang="en-US" smtClean="0"/>
              <a:t>Open Days 2009</a:t>
            </a:r>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2276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bg>
      <p:bgPr>
        <a:gradFill>
          <a:gsLst>
            <a:gs pos="40000">
              <a:schemeClr val="accent4"/>
            </a:gs>
            <a:gs pos="20000">
              <a:schemeClr val="accent5"/>
            </a:gs>
            <a:gs pos="0">
              <a:schemeClr val="accent6"/>
            </a:gs>
            <a:gs pos="80000">
              <a:schemeClr val="accent2"/>
            </a:gs>
            <a:gs pos="60000">
              <a:schemeClr val="accent3"/>
            </a:gs>
            <a:gs pos="100000">
              <a:schemeClr val="accent1"/>
            </a:gs>
          </a:gsLst>
          <a:lin ang="5400000" scaled="0"/>
        </a:gradFill>
        <a:effectLst/>
      </p:bgPr>
    </p:bg>
    <p:spTree>
      <p:nvGrpSpPr>
        <p:cNvPr id="1" name=""/>
        <p:cNvGrpSpPr/>
        <p:nvPr/>
      </p:nvGrpSpPr>
      <p:grpSpPr>
        <a:xfrm>
          <a:off x="0" y="0"/>
          <a:ext cx="0" cy="0"/>
          <a:chOff x="0" y="0"/>
          <a:chExt cx="0" cy="0"/>
        </a:xfrm>
      </p:grpSpPr>
      <p:pic>
        <p:nvPicPr>
          <p:cNvPr id="4" name="Picture 7" descr="\\ltufs1\Marketing\Creative Services\2012 LTU Brandmark supplied\2012 LTU_BRAND_HORIZONTAL\LTU_BRAND_H_CMYK\LTU_BRAND_H_REV_CMYK.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1800"/>
            <a:ext cx="23399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7"/>
          <p:cNvSpPr>
            <a:spLocks noGrp="1"/>
          </p:cNvSpPr>
          <p:nvPr>
            <p:ph type="body" sz="quarter" idx="10"/>
          </p:nvPr>
        </p:nvSpPr>
        <p:spPr>
          <a:xfrm>
            <a:off x="2961596" y="3463020"/>
            <a:ext cx="6182404" cy="2520950"/>
          </a:xfrm>
          <a:solidFill>
            <a:srgbClr val="D6D2C4"/>
          </a:solidFill>
          <a:ln>
            <a:noFill/>
          </a:ln>
        </p:spPr>
        <p:txBody>
          <a:bodyPr lIns="288000" tIns="46800" rIns="288000" bIns="180000"/>
          <a:lstStyle>
            <a:lvl1pPr marL="0" algn="l" fontAlgn="auto">
              <a:lnSpc>
                <a:spcPct val="110000"/>
              </a:lnSpc>
              <a:spcBef>
                <a:spcPts val="0"/>
              </a:spcBef>
              <a:spcAft>
                <a:spcPts val="1800"/>
              </a:spcAft>
              <a:defRPr sz="2000" baseline="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911766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395536" y="4221088"/>
            <a:ext cx="5400600" cy="2636912"/>
          </a:xfrm>
          <a:solidFill>
            <a:srgbClr val="AB2328"/>
          </a:solidFill>
          <a:ln>
            <a:noFill/>
          </a:ln>
        </p:spPr>
        <p:txBody>
          <a:bodyPr lIns="288000" tIns="46800" rIns="288000" bIns="180000"/>
          <a:lstStyle>
            <a:lvl1pPr marL="0" algn="l" fontAlgn="auto">
              <a:lnSpc>
                <a:spcPct val="110000"/>
              </a:lnSpc>
              <a:spcBef>
                <a:spcPts val="0"/>
              </a:spcBef>
              <a:spcAft>
                <a:spcPts val="1800"/>
              </a:spcAft>
              <a:defRPr sz="36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2378611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rgbClr val="D6D2C4">
            <a:alpha val="50195"/>
          </a:srgbClr>
        </a:solidFill>
        <a:effectLst/>
      </p:bgPr>
    </p:bg>
    <p:spTree>
      <p:nvGrpSpPr>
        <p:cNvPr id="1" name=""/>
        <p:cNvGrpSpPr/>
        <p:nvPr/>
      </p:nvGrpSpPr>
      <p:grpSpPr>
        <a:xfrm>
          <a:off x="0" y="0"/>
          <a:ext cx="0" cy="0"/>
          <a:chOff x="0" y="0"/>
          <a:chExt cx="0" cy="0"/>
        </a:xfrm>
      </p:grpSpPr>
      <p:sp>
        <p:nvSpPr>
          <p:cNvPr id="4" name="Rectangle 3"/>
          <p:cNvSpPr/>
          <p:nvPr/>
        </p:nvSpPr>
        <p:spPr>
          <a:xfrm>
            <a:off x="0" y="1277938"/>
            <a:ext cx="288925" cy="1439862"/>
          </a:xfrm>
          <a:prstGeom prst="rect">
            <a:avLst/>
          </a:prstGeom>
          <a:gradFill flip="none" rotWithShape="1">
            <a:gsLst>
              <a:gs pos="20000">
                <a:schemeClr val="accent2"/>
              </a:gs>
              <a:gs pos="0">
                <a:schemeClr val="accent1"/>
              </a:gs>
              <a:gs pos="80000">
                <a:schemeClr val="accent5"/>
              </a:gs>
              <a:gs pos="60000">
                <a:schemeClr val="accent4"/>
              </a:gs>
              <a:gs pos="40000">
                <a:schemeClr val="accent3"/>
              </a:gs>
              <a:gs pos="100000">
                <a:schemeClr val="accent6"/>
              </a:gs>
            </a:gsLst>
            <a:lin ang="5400000" scaled="1"/>
            <a:tileRect/>
          </a:gradFill>
          <a:ln>
            <a:no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 name="Text Placeholder 2"/>
          <p:cNvSpPr>
            <a:spLocks noGrp="1"/>
          </p:cNvSpPr>
          <p:nvPr>
            <p:ph type="body" idx="1"/>
          </p:nvPr>
        </p:nvSpPr>
        <p:spPr>
          <a:xfrm>
            <a:off x="432000" y="1296000"/>
            <a:ext cx="7954143" cy="1440000"/>
          </a:xfrm>
        </p:spPr>
        <p:txBody>
          <a:bodyPr/>
          <a:lstStyle>
            <a:lvl1pPr marL="0" marR="0" indent="0" algn="l" defTabSz="914400" rtl="0" eaLnBrk="1" fontAlgn="auto" latinLnBrk="0" hangingPunct="1">
              <a:lnSpc>
                <a:spcPts val="4000"/>
              </a:lnSpc>
              <a:spcBef>
                <a:spcPts val="0"/>
              </a:spcBef>
              <a:spcAft>
                <a:spcPts val="0"/>
              </a:spcAft>
              <a:buClrTx/>
              <a:buSzTx/>
              <a:buFontTx/>
              <a:buNone/>
              <a:tabLst/>
              <a:defRPr sz="4000" baseline="0">
                <a:solidFill>
                  <a:srgbClr val="63513D"/>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420815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4" name="Rectangle 3"/>
          <p:cNvSpPr/>
          <p:nvPr/>
        </p:nvSpPr>
        <p:spPr>
          <a:xfrm>
            <a:off x="431800" y="6480175"/>
            <a:ext cx="8280400" cy="36513"/>
          </a:xfrm>
          <a:prstGeom prst="rect">
            <a:avLst/>
          </a:prstGeom>
          <a:gradFill flip="none" rotWithShape="1">
            <a:gsLst>
              <a:gs pos="20000">
                <a:schemeClr val="accent2"/>
              </a:gs>
              <a:gs pos="0">
                <a:schemeClr val="accent1"/>
              </a:gs>
              <a:gs pos="80000">
                <a:schemeClr val="accent5"/>
              </a:gs>
              <a:gs pos="60000">
                <a:schemeClr val="accent4"/>
              </a:gs>
              <a:gs pos="40000">
                <a:schemeClr val="accent3"/>
              </a:gs>
              <a:gs pos="100000">
                <a:schemeClr val="accent6"/>
              </a:gs>
            </a:gsLst>
            <a:lin ang="0" scaled="1"/>
            <a:tileRect/>
          </a:gradFill>
          <a:ln>
            <a:no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5" name="Slide Number Placeholder 5"/>
          <p:cNvSpPr txBox="1">
            <a:spLocks/>
          </p:cNvSpPr>
          <p:nvPr/>
        </p:nvSpPr>
        <p:spPr>
          <a:xfrm>
            <a:off x="7885113" y="6480175"/>
            <a:ext cx="863600" cy="365125"/>
          </a:xfrm>
          <a:prstGeom prst="rect">
            <a:avLst/>
          </a:prstGeom>
        </p:spPr>
        <p:txBody>
          <a:bodyPr anchor="ctr"/>
          <a:lstStyle/>
          <a:p>
            <a:pPr algn="r">
              <a:defRPr/>
            </a:pPr>
            <a:fld id="{DD6A11EA-5B8A-4D89-A90B-219794992394}" type="slidenum">
              <a:rPr lang="en-AU" sz="1000">
                <a:solidFill>
                  <a:srgbClr val="898989"/>
                </a:solidFill>
                <a:latin typeface="Arial" pitchFamily="34" charset="0"/>
                <a:cs typeface="Arial" pitchFamily="34" charset="0"/>
              </a:rPr>
              <a:pPr algn="r">
                <a:defRPr/>
              </a:pPr>
              <a:t>‹#›</a:t>
            </a:fld>
            <a:endParaRPr lang="en-AU" sz="1000">
              <a:solidFill>
                <a:srgbClr val="898989"/>
              </a:solidFill>
              <a:latin typeface="Arial" pitchFamily="34" charset="0"/>
              <a:cs typeface="Arial" pitchFamily="34" charset="0"/>
            </a:endParaRPr>
          </a:p>
        </p:txBody>
      </p:sp>
      <p:graphicFrame>
        <p:nvGraphicFramePr>
          <p:cNvPr id="6" name="Table 5"/>
          <p:cNvGraphicFramePr>
            <a:graphicFrameLocks noGrp="1"/>
          </p:cNvGraphicFramePr>
          <p:nvPr/>
        </p:nvGraphicFramePr>
        <p:xfrm>
          <a:off x="433388" y="1587500"/>
          <a:ext cx="8242300" cy="3289300"/>
        </p:xfrm>
        <a:graphic>
          <a:graphicData uri="http://schemas.openxmlformats.org/drawingml/2006/table">
            <a:tbl>
              <a:tblPr/>
              <a:tblGrid>
                <a:gridCol w="2060575">
                  <a:extLst>
                    <a:ext uri="{9D8B030D-6E8A-4147-A177-3AD203B41FA5}">
                      <a16:colId xmlns:a16="http://schemas.microsoft.com/office/drawing/2014/main" xmlns="" val="20000"/>
                    </a:ext>
                  </a:extLst>
                </a:gridCol>
                <a:gridCol w="2060575">
                  <a:extLst>
                    <a:ext uri="{9D8B030D-6E8A-4147-A177-3AD203B41FA5}">
                      <a16:colId xmlns:a16="http://schemas.microsoft.com/office/drawing/2014/main" xmlns="" val="20001"/>
                    </a:ext>
                  </a:extLst>
                </a:gridCol>
                <a:gridCol w="2060575">
                  <a:extLst>
                    <a:ext uri="{9D8B030D-6E8A-4147-A177-3AD203B41FA5}">
                      <a16:colId xmlns:a16="http://schemas.microsoft.com/office/drawing/2014/main" xmlns="" val="20002"/>
                    </a:ext>
                  </a:extLst>
                </a:gridCol>
                <a:gridCol w="2060575">
                  <a:extLst>
                    <a:ext uri="{9D8B030D-6E8A-4147-A177-3AD203B41FA5}">
                      <a16:colId xmlns:a16="http://schemas.microsoft.com/office/drawing/2014/main" xmlns="" val="20003"/>
                    </a:ext>
                  </a:extLst>
                </a:gridCol>
              </a:tblGrid>
              <a:tr h="4318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1400" b="1" i="0" u="none" strike="noStrike" cap="none" normalizeH="0" baseline="0" smtClean="0">
                          <a:ln>
                            <a:noFill/>
                          </a:ln>
                          <a:solidFill>
                            <a:srgbClr val="63513D"/>
                          </a:solidFill>
                          <a:effectLst/>
                          <a:latin typeface="Arial" pitchFamily="34" charset="0"/>
                          <a:ea typeface="MS PGothic" pitchFamily="34" charset="-128"/>
                        </a:rPr>
                        <a:t>Title text here</a:t>
                      </a:r>
                    </a:p>
                  </a:txBody>
                  <a:tcPr marL="71987" marR="71987" marT="72003" marB="72003" anchor="ctr"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solidFill>
                      <a:srgbClr val="D6D2C4"/>
                    </a:solid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endParaRPr kumimoji="0" lang="en-US" sz="1400" b="1" i="0" u="none" strike="noStrike" cap="none" normalizeH="0" baseline="0" smtClean="0">
                        <a:ln>
                          <a:noFill/>
                        </a:ln>
                        <a:solidFill>
                          <a:srgbClr val="63513D"/>
                        </a:solidFill>
                        <a:effectLst/>
                        <a:latin typeface="Arial" pitchFamily="34" charset="0"/>
                        <a:ea typeface="MS PGothic" pitchFamily="34" charset="-128"/>
                      </a:endParaRPr>
                    </a:p>
                  </a:txBody>
                  <a:tcPr marL="71987" marR="71987" marT="72003" marB="72003" anchor="ctr"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solidFill>
                      <a:srgbClr val="D6D2C4"/>
                    </a:solid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endParaRPr kumimoji="0" lang="en-US" sz="1400" b="1" i="0" u="none" strike="noStrike" cap="none" normalizeH="0" baseline="0" smtClean="0">
                        <a:ln>
                          <a:noFill/>
                        </a:ln>
                        <a:solidFill>
                          <a:srgbClr val="63513D"/>
                        </a:solidFill>
                        <a:effectLst/>
                        <a:latin typeface="Arial" pitchFamily="34" charset="0"/>
                        <a:ea typeface="MS PGothic" pitchFamily="34" charset="-128"/>
                      </a:endParaRPr>
                    </a:p>
                  </a:txBody>
                  <a:tcPr marL="71987" marR="71987" marT="72003" marB="72003" anchor="ctr"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solidFill>
                      <a:srgbClr val="D6D2C4"/>
                    </a:solid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endParaRPr kumimoji="0" lang="en-US" sz="1400" b="1" i="0" u="none" strike="noStrike" cap="none" normalizeH="0" baseline="0" smtClean="0">
                        <a:ln>
                          <a:noFill/>
                        </a:ln>
                        <a:solidFill>
                          <a:srgbClr val="63513D"/>
                        </a:solidFill>
                        <a:effectLst/>
                        <a:latin typeface="Arial" pitchFamily="34" charset="0"/>
                        <a:ea typeface="MS PGothic" pitchFamily="34" charset="-128"/>
                      </a:endParaRPr>
                    </a:p>
                  </a:txBody>
                  <a:tcPr marL="71987" marR="71987" marT="72003" marB="72003" anchor="ctr"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solidFill>
                      <a:srgbClr val="D6D2C4"/>
                    </a:solidFill>
                  </a:tcPr>
                </a:tc>
                <a:extLst>
                  <a:ext uri="{0D108BD9-81ED-4DB2-BD59-A6C34878D82A}">
                    <a16:rowId xmlns:a16="http://schemas.microsoft.com/office/drawing/2014/main" xmlns="" val="10000"/>
                  </a:ext>
                </a:extLst>
              </a:tr>
              <a:tr h="714375">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r>
                        <a:rPr kumimoji="0" lang="en-US" sz="1400" b="0" i="0" u="none" strike="noStrike" cap="none" normalizeH="0" baseline="0" smtClean="0">
                          <a:ln>
                            <a:noFill/>
                          </a:ln>
                          <a:solidFill>
                            <a:srgbClr val="63513D"/>
                          </a:solidFill>
                          <a:effectLst/>
                          <a:latin typeface="Arial" pitchFamily="34" charset="0"/>
                          <a:ea typeface="MS PGothic" pitchFamily="34" charset="-128"/>
                        </a:rPr>
                        <a:t>Text here</a:t>
                      </a:r>
                    </a:p>
                  </a:txBody>
                  <a:tcPr marL="71987" marR="71987" marT="72003" marB="72003"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smtClean="0">
                        <a:ln>
                          <a:noFill/>
                        </a:ln>
                        <a:solidFill>
                          <a:srgbClr val="63513D"/>
                        </a:solidFill>
                        <a:effectLst/>
                        <a:latin typeface="Arial" pitchFamily="34" charset="0"/>
                        <a:ea typeface="MS PGothic" pitchFamily="34" charset="-128"/>
                      </a:endParaRPr>
                    </a:p>
                  </a:txBody>
                  <a:tcPr marL="71987" marR="71987" marT="72003" marB="72003"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smtClean="0">
                        <a:ln>
                          <a:noFill/>
                        </a:ln>
                        <a:solidFill>
                          <a:srgbClr val="63513D"/>
                        </a:solidFill>
                        <a:effectLst/>
                        <a:latin typeface="Arial" pitchFamily="34" charset="0"/>
                        <a:ea typeface="MS PGothic" pitchFamily="34" charset="-128"/>
                      </a:endParaRPr>
                    </a:p>
                  </a:txBody>
                  <a:tcPr marL="71987" marR="71987" marT="72003" marB="72003"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smtClean="0">
                        <a:ln>
                          <a:noFill/>
                        </a:ln>
                        <a:solidFill>
                          <a:srgbClr val="63513D"/>
                        </a:solidFill>
                        <a:effectLst/>
                        <a:latin typeface="Arial" pitchFamily="34" charset="0"/>
                        <a:ea typeface="MS PGothic" pitchFamily="34" charset="-128"/>
                      </a:endParaRPr>
                    </a:p>
                  </a:txBody>
                  <a:tcPr marL="71987" marR="71987" marT="72003" marB="72003"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714375">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r>
                        <a:rPr kumimoji="0" lang="en-US" sz="1400" b="0" i="0" u="none" strike="noStrike" cap="none" normalizeH="0" baseline="0" smtClean="0">
                          <a:ln>
                            <a:noFill/>
                          </a:ln>
                          <a:solidFill>
                            <a:srgbClr val="63513D"/>
                          </a:solidFill>
                          <a:effectLst/>
                          <a:latin typeface="Arial" pitchFamily="34" charset="0"/>
                          <a:ea typeface="MS PGothic" pitchFamily="34" charset="-128"/>
                        </a:rPr>
                        <a:t>Text here</a:t>
                      </a:r>
                    </a:p>
                  </a:txBody>
                  <a:tcPr marL="71987" marR="71987" marT="72003" marB="72003"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smtClean="0">
                        <a:ln>
                          <a:noFill/>
                        </a:ln>
                        <a:solidFill>
                          <a:srgbClr val="63513D"/>
                        </a:solidFill>
                        <a:effectLst/>
                        <a:latin typeface="Arial" pitchFamily="34" charset="0"/>
                        <a:ea typeface="MS PGothic" pitchFamily="34" charset="-128"/>
                      </a:endParaRPr>
                    </a:p>
                  </a:txBody>
                  <a:tcPr marL="71987" marR="71987" marT="72003" marB="72003"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smtClean="0">
                        <a:ln>
                          <a:noFill/>
                        </a:ln>
                        <a:solidFill>
                          <a:srgbClr val="63513D"/>
                        </a:solidFill>
                        <a:effectLst/>
                        <a:latin typeface="Arial" pitchFamily="34" charset="0"/>
                        <a:ea typeface="MS PGothic" pitchFamily="34" charset="-128"/>
                      </a:endParaRPr>
                    </a:p>
                  </a:txBody>
                  <a:tcPr marL="71987" marR="71987" marT="72003" marB="72003"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smtClean="0">
                        <a:ln>
                          <a:noFill/>
                        </a:ln>
                        <a:solidFill>
                          <a:srgbClr val="63513D"/>
                        </a:solidFill>
                        <a:effectLst/>
                        <a:latin typeface="Arial" pitchFamily="34" charset="0"/>
                        <a:ea typeface="MS PGothic" pitchFamily="34" charset="-128"/>
                      </a:endParaRPr>
                    </a:p>
                  </a:txBody>
                  <a:tcPr marL="71987" marR="71987" marT="72003" marB="72003"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714375">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r>
                        <a:rPr kumimoji="0" lang="en-US" sz="1400" b="0" i="0" u="none" strike="noStrike" cap="none" normalizeH="0" baseline="0" smtClean="0">
                          <a:ln>
                            <a:noFill/>
                          </a:ln>
                          <a:solidFill>
                            <a:srgbClr val="63513D"/>
                          </a:solidFill>
                          <a:effectLst/>
                          <a:latin typeface="Arial" pitchFamily="34" charset="0"/>
                          <a:ea typeface="MS PGothic" pitchFamily="34" charset="-128"/>
                        </a:rPr>
                        <a:t>Text here</a:t>
                      </a:r>
                    </a:p>
                  </a:txBody>
                  <a:tcPr marL="71987" marR="71987" marT="72003" marB="72003"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smtClean="0">
                        <a:ln>
                          <a:noFill/>
                        </a:ln>
                        <a:solidFill>
                          <a:srgbClr val="63513D"/>
                        </a:solidFill>
                        <a:effectLst/>
                        <a:latin typeface="Arial" pitchFamily="34" charset="0"/>
                        <a:ea typeface="MS PGothic" pitchFamily="34" charset="-128"/>
                      </a:endParaRPr>
                    </a:p>
                  </a:txBody>
                  <a:tcPr marL="71987" marR="71987" marT="72003" marB="72003"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smtClean="0">
                        <a:ln>
                          <a:noFill/>
                        </a:ln>
                        <a:solidFill>
                          <a:srgbClr val="63513D"/>
                        </a:solidFill>
                        <a:effectLst/>
                        <a:latin typeface="Arial" pitchFamily="34" charset="0"/>
                        <a:ea typeface="MS PGothic" pitchFamily="34" charset="-128"/>
                      </a:endParaRPr>
                    </a:p>
                  </a:txBody>
                  <a:tcPr marL="71987" marR="71987" marT="72003" marB="72003"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smtClean="0">
                        <a:ln>
                          <a:noFill/>
                        </a:ln>
                        <a:solidFill>
                          <a:srgbClr val="63513D"/>
                        </a:solidFill>
                        <a:effectLst/>
                        <a:latin typeface="Arial" pitchFamily="34" charset="0"/>
                        <a:ea typeface="MS PGothic" pitchFamily="34" charset="-128"/>
                      </a:endParaRPr>
                    </a:p>
                  </a:txBody>
                  <a:tcPr marL="71987" marR="71987" marT="72003" marB="72003"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714375">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r>
                        <a:rPr kumimoji="0" lang="en-US" sz="1400" b="0" i="0" u="none" strike="noStrike" cap="none" normalizeH="0" baseline="0" smtClean="0">
                          <a:ln>
                            <a:noFill/>
                          </a:ln>
                          <a:solidFill>
                            <a:srgbClr val="63513D"/>
                          </a:solidFill>
                          <a:effectLst/>
                          <a:latin typeface="Arial" pitchFamily="34" charset="0"/>
                          <a:ea typeface="MS PGothic" pitchFamily="34" charset="-128"/>
                        </a:rPr>
                        <a:t>Text here</a:t>
                      </a:r>
                    </a:p>
                  </a:txBody>
                  <a:tcPr marL="71987" marR="71987" marT="72003" marB="72003"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smtClean="0">
                        <a:ln>
                          <a:noFill/>
                        </a:ln>
                        <a:solidFill>
                          <a:srgbClr val="63513D"/>
                        </a:solidFill>
                        <a:effectLst/>
                        <a:latin typeface="Arial" pitchFamily="34" charset="0"/>
                        <a:ea typeface="MS PGothic" pitchFamily="34" charset="-128"/>
                      </a:endParaRPr>
                    </a:p>
                  </a:txBody>
                  <a:tcPr marL="71987" marR="71987" marT="72003" marB="72003"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smtClean="0">
                        <a:ln>
                          <a:noFill/>
                        </a:ln>
                        <a:solidFill>
                          <a:srgbClr val="63513D"/>
                        </a:solidFill>
                        <a:effectLst/>
                        <a:latin typeface="Arial" pitchFamily="34" charset="0"/>
                        <a:ea typeface="MS PGothic" pitchFamily="34" charset="-128"/>
                      </a:endParaRPr>
                    </a:p>
                  </a:txBody>
                  <a:tcPr marL="71987" marR="71987" marT="72003" marB="72003"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smtClean="0">
                        <a:ln>
                          <a:noFill/>
                        </a:ln>
                        <a:solidFill>
                          <a:srgbClr val="63513D"/>
                        </a:solidFill>
                        <a:effectLst/>
                        <a:latin typeface="Arial" pitchFamily="34" charset="0"/>
                        <a:ea typeface="MS PGothic" pitchFamily="34" charset="-128"/>
                      </a:endParaRPr>
                    </a:p>
                  </a:txBody>
                  <a:tcPr marL="71987" marR="71987" marT="72003" marB="72003"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10" name="Title 9"/>
          <p:cNvSpPr>
            <a:spLocks noGrp="1" noChangeAspect="1"/>
          </p:cNvSpPr>
          <p:nvPr>
            <p:ph type="title"/>
          </p:nvPr>
        </p:nvSpPr>
        <p:spPr>
          <a:xfrm>
            <a:off x="432000" y="431800"/>
            <a:ext cx="8280000" cy="758593"/>
          </a:xfrm>
        </p:spPr>
        <p:txBody>
          <a:bodyPr/>
          <a:lstStyle>
            <a:lvl1pPr>
              <a:defRPr/>
            </a:lvl1pPr>
          </a:lstStyle>
          <a:p>
            <a:r>
              <a:rPr lang="en-US" smtClean="0"/>
              <a:t>Click to edit Master title style</a:t>
            </a:r>
            <a:endParaRPr lang="en-AU" dirty="0"/>
          </a:p>
        </p:txBody>
      </p:sp>
      <p:sp>
        <p:nvSpPr>
          <p:cNvPr id="17" name="Text Placeholder 16"/>
          <p:cNvSpPr>
            <a:spLocks noGrp="1"/>
          </p:cNvSpPr>
          <p:nvPr>
            <p:ph type="body" sz="quarter" idx="12"/>
          </p:nvPr>
        </p:nvSpPr>
        <p:spPr>
          <a:xfrm>
            <a:off x="431999" y="6480000"/>
            <a:ext cx="7380361" cy="287338"/>
          </a:xfrm>
        </p:spPr>
        <p:txBody>
          <a:bodyPr anchor="ctr"/>
          <a:lstStyle>
            <a:lvl1pPr>
              <a:defRPr lang="en-AU" sz="1000" dirty="0" smtClean="0">
                <a:solidFill>
                  <a:schemeClr val="bg1">
                    <a:lumMod val="50000"/>
                  </a:schemeClr>
                </a:solidFill>
              </a:defRPr>
            </a:lvl1pPr>
            <a:lvl5pPr>
              <a:defRPr/>
            </a:lvl5pPr>
          </a:lstStyle>
          <a:p>
            <a:pPr lvl="0"/>
            <a:r>
              <a:rPr lang="en-US" smtClean="0"/>
              <a:t>Click to edit Master text styles</a:t>
            </a:r>
          </a:p>
        </p:txBody>
      </p:sp>
    </p:spTree>
    <p:extLst>
      <p:ext uri="{BB962C8B-B14F-4D97-AF65-F5344CB8AC3E}">
        <p14:creationId xmlns:p14="http://schemas.microsoft.com/office/powerpoint/2010/main" val="6039311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amp; Image Slide">
    <p:spTree>
      <p:nvGrpSpPr>
        <p:cNvPr id="1" name=""/>
        <p:cNvGrpSpPr/>
        <p:nvPr/>
      </p:nvGrpSpPr>
      <p:grpSpPr>
        <a:xfrm>
          <a:off x="0" y="0"/>
          <a:ext cx="0" cy="0"/>
          <a:chOff x="0" y="0"/>
          <a:chExt cx="0" cy="0"/>
        </a:xfrm>
      </p:grpSpPr>
      <p:sp>
        <p:nvSpPr>
          <p:cNvPr id="5" name="Rectangle 4"/>
          <p:cNvSpPr/>
          <p:nvPr/>
        </p:nvSpPr>
        <p:spPr>
          <a:xfrm>
            <a:off x="431800" y="6480175"/>
            <a:ext cx="8280400" cy="36513"/>
          </a:xfrm>
          <a:prstGeom prst="rect">
            <a:avLst/>
          </a:prstGeom>
          <a:gradFill flip="none" rotWithShape="1">
            <a:gsLst>
              <a:gs pos="20000">
                <a:schemeClr val="accent2"/>
              </a:gs>
              <a:gs pos="0">
                <a:schemeClr val="accent1"/>
              </a:gs>
              <a:gs pos="80000">
                <a:schemeClr val="accent5"/>
              </a:gs>
              <a:gs pos="60000">
                <a:schemeClr val="accent4"/>
              </a:gs>
              <a:gs pos="40000">
                <a:schemeClr val="accent3"/>
              </a:gs>
              <a:gs pos="100000">
                <a:schemeClr val="accent6"/>
              </a:gs>
            </a:gsLst>
            <a:lin ang="0" scaled="1"/>
            <a:tileRect/>
          </a:gradFill>
          <a:ln>
            <a:no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6" name="Slide Number Placeholder 5"/>
          <p:cNvSpPr txBox="1">
            <a:spLocks/>
          </p:cNvSpPr>
          <p:nvPr/>
        </p:nvSpPr>
        <p:spPr>
          <a:xfrm>
            <a:off x="7885113" y="6480175"/>
            <a:ext cx="863600" cy="365125"/>
          </a:xfrm>
          <a:prstGeom prst="rect">
            <a:avLst/>
          </a:prstGeom>
        </p:spPr>
        <p:txBody>
          <a:bodyPr anchor="ctr"/>
          <a:lstStyle/>
          <a:p>
            <a:pPr algn="r">
              <a:defRPr/>
            </a:pPr>
            <a:fld id="{A31179E6-45F2-4752-B3FC-77CCD7332D25}" type="slidenum">
              <a:rPr lang="en-AU" sz="1000">
                <a:solidFill>
                  <a:srgbClr val="7F7F7F"/>
                </a:solidFill>
                <a:latin typeface="Arial" pitchFamily="34" charset="0"/>
                <a:cs typeface="Arial" pitchFamily="34" charset="0"/>
              </a:rPr>
              <a:pPr algn="r">
                <a:defRPr/>
              </a:pPr>
              <a:t>‹#›</a:t>
            </a:fld>
            <a:endParaRPr lang="en-AU" sz="1000">
              <a:solidFill>
                <a:srgbClr val="7F7F7F"/>
              </a:solidFill>
              <a:latin typeface="Arial" pitchFamily="34" charset="0"/>
              <a:cs typeface="Arial" pitchFamily="34" charset="0"/>
            </a:endParaRPr>
          </a:p>
        </p:txBody>
      </p:sp>
      <p:sp>
        <p:nvSpPr>
          <p:cNvPr id="7" name="Rectangle 6"/>
          <p:cNvSpPr>
            <a:spLocks noChangeArrowheads="1"/>
          </p:cNvSpPr>
          <p:nvPr userDrawn="1"/>
        </p:nvSpPr>
        <p:spPr bwMode="auto">
          <a:xfrm>
            <a:off x="4716463" y="404813"/>
            <a:ext cx="3959225" cy="5976937"/>
          </a:xfrm>
          <a:prstGeom prst="rect">
            <a:avLst/>
          </a:prstGeom>
          <a:noFill/>
          <a:ln w="9525">
            <a:solidFill>
              <a:srgbClr val="7F7F7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8" name="TextBox 7"/>
          <p:cNvSpPr txBox="1">
            <a:spLocks noChangeArrowheads="1"/>
          </p:cNvSpPr>
          <p:nvPr userDrawn="1"/>
        </p:nvSpPr>
        <p:spPr bwMode="auto">
          <a:xfrm>
            <a:off x="6011863" y="2349500"/>
            <a:ext cx="1230312" cy="368300"/>
          </a:xfrm>
          <a:prstGeom prst="rect">
            <a:avLst/>
          </a:prstGeom>
          <a:noFill/>
          <a:ln>
            <a:noFill/>
          </a:ln>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r>
              <a:rPr lang="en-US" sz="1800" smtClean="0"/>
              <a:t>Image area</a:t>
            </a:r>
          </a:p>
        </p:txBody>
      </p:sp>
      <p:sp>
        <p:nvSpPr>
          <p:cNvPr id="17" name="Text Placeholder 16"/>
          <p:cNvSpPr>
            <a:spLocks noGrp="1"/>
          </p:cNvSpPr>
          <p:nvPr>
            <p:ph type="body" sz="quarter" idx="12"/>
          </p:nvPr>
        </p:nvSpPr>
        <p:spPr>
          <a:xfrm>
            <a:off x="431999" y="6480000"/>
            <a:ext cx="7380361" cy="287338"/>
          </a:xfrm>
        </p:spPr>
        <p:txBody>
          <a:bodyPr anchor="ctr"/>
          <a:lstStyle>
            <a:lvl1pPr>
              <a:defRPr lang="en-AU" sz="1000" dirty="0" smtClean="0">
                <a:solidFill>
                  <a:schemeClr val="bg1">
                    <a:lumMod val="50000"/>
                  </a:schemeClr>
                </a:solidFill>
              </a:defRPr>
            </a:lvl1pPr>
            <a:lvl5pPr>
              <a:defRPr/>
            </a:lvl5pPr>
          </a:lstStyle>
          <a:p>
            <a:pPr lvl="0"/>
            <a:r>
              <a:rPr lang="en-US" smtClean="0"/>
              <a:t>Click to edit Master text styles</a:t>
            </a:r>
          </a:p>
        </p:txBody>
      </p:sp>
      <p:sp>
        <p:nvSpPr>
          <p:cNvPr id="10" name="Title Placeholder 1"/>
          <p:cNvSpPr>
            <a:spLocks noGrp="1"/>
          </p:cNvSpPr>
          <p:nvPr>
            <p:ph type="title"/>
          </p:nvPr>
        </p:nvSpPr>
        <p:spPr bwMode="auto">
          <a:xfrm>
            <a:off x="360363" y="431800"/>
            <a:ext cx="4211637" cy="765175"/>
          </a:xfrm>
          <a:prstGeom prst="rect">
            <a:avLst/>
          </a:prstGeom>
          <a:noFill/>
          <a:ln>
            <a:noFill/>
          </a:ln>
          <a:extLst/>
        </p:spPr>
        <p:txBody>
          <a:bodyPr/>
          <a:lstStyle/>
          <a:p>
            <a:pPr lvl="0"/>
            <a:r>
              <a:rPr lang="en-US" smtClean="0"/>
              <a:t>Click to edit Master title style</a:t>
            </a:r>
            <a:endParaRPr lang="en-AU" dirty="0"/>
          </a:p>
        </p:txBody>
      </p:sp>
      <p:sp>
        <p:nvSpPr>
          <p:cNvPr id="11" name="Text Placeholder 2"/>
          <p:cNvSpPr>
            <a:spLocks noGrp="1"/>
          </p:cNvSpPr>
          <p:nvPr>
            <p:ph idx="1"/>
          </p:nvPr>
        </p:nvSpPr>
        <p:spPr bwMode="auto">
          <a:xfrm>
            <a:off x="354771" y="1481377"/>
            <a:ext cx="4217229" cy="4899951"/>
          </a:xfrm>
          <a:prstGeom prst="rect">
            <a:avLst/>
          </a:prstGeom>
          <a:noFill/>
          <a:ln>
            <a:noFill/>
          </a:ln>
          <a:extLst/>
        </p:spPr>
        <p:txBody>
          <a:bodyPr/>
          <a:lstStyle/>
          <a:p>
            <a:pPr lvl="0"/>
            <a:r>
              <a:rPr lang="en-US" noProof="0" smtClean="0"/>
              <a:t>Click to edit Master text styles</a:t>
            </a:r>
          </a:p>
        </p:txBody>
      </p:sp>
    </p:spTree>
    <p:extLst>
      <p:ext uri="{BB962C8B-B14F-4D97-AF65-F5344CB8AC3E}">
        <p14:creationId xmlns:p14="http://schemas.microsoft.com/office/powerpoint/2010/main" val="1290866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rgbClr val="D6D2C4">
            <a:alpha val="50195"/>
          </a:srgbClr>
        </a:solidFill>
        <a:effectLst/>
      </p:bgPr>
    </p:bg>
    <p:spTree>
      <p:nvGrpSpPr>
        <p:cNvPr id="1" name=""/>
        <p:cNvGrpSpPr/>
        <p:nvPr/>
      </p:nvGrpSpPr>
      <p:grpSpPr>
        <a:xfrm>
          <a:off x="0" y="0"/>
          <a:ext cx="0" cy="0"/>
          <a:chOff x="0" y="0"/>
          <a:chExt cx="0" cy="0"/>
        </a:xfrm>
      </p:grpSpPr>
      <p:sp>
        <p:nvSpPr>
          <p:cNvPr id="4" name="Rectangle 3"/>
          <p:cNvSpPr/>
          <p:nvPr/>
        </p:nvSpPr>
        <p:spPr>
          <a:xfrm>
            <a:off x="360363" y="0"/>
            <a:ext cx="2555875" cy="1998663"/>
          </a:xfrm>
          <a:prstGeom prst="rect">
            <a:avLst/>
          </a:prstGeom>
          <a:gradFill flip="none" rotWithShape="1">
            <a:gsLst>
              <a:gs pos="20000">
                <a:schemeClr val="accent2"/>
              </a:gs>
              <a:gs pos="0">
                <a:schemeClr val="accent1"/>
              </a:gs>
              <a:gs pos="80000">
                <a:schemeClr val="accent5"/>
              </a:gs>
              <a:gs pos="60000">
                <a:schemeClr val="accent4"/>
              </a:gs>
              <a:gs pos="40000">
                <a:schemeClr val="accent3"/>
              </a:gs>
              <a:gs pos="100000">
                <a:schemeClr val="accent6"/>
              </a:gs>
            </a:gsLst>
            <a:lin ang="16200000" scaled="1"/>
            <a:tileRect/>
          </a:gradFill>
          <a:ln>
            <a:noFill/>
          </a:ln>
        </p:spPr>
        <p:style>
          <a:lnRef idx="2">
            <a:schemeClr val="accent1">
              <a:shade val="50000"/>
            </a:schemeClr>
          </a:lnRef>
          <a:fillRef idx="1001">
            <a:schemeClr val="lt1"/>
          </a:fillRef>
          <a:effectRef idx="0">
            <a:schemeClr val="accent1"/>
          </a:effectRef>
          <a:fontRef idx="minor">
            <a:schemeClr val="lt1"/>
          </a:fontRef>
        </p:style>
        <p:txBody>
          <a:bodyPr anchor="b"/>
          <a:lstStyle/>
          <a:p>
            <a:pPr fontAlgn="auto">
              <a:spcBef>
                <a:spcPts val="0"/>
              </a:spcBef>
              <a:spcAft>
                <a:spcPts val="0"/>
              </a:spcAft>
              <a:defRPr/>
            </a:pPr>
            <a:r>
              <a:rPr lang="en-AU" sz="3200" b="1" dirty="0">
                <a:latin typeface="Arial" pitchFamily="34" charset="0"/>
                <a:cs typeface="Arial" pitchFamily="34" charset="0"/>
              </a:rPr>
              <a:t>Thank you</a:t>
            </a:r>
          </a:p>
        </p:txBody>
      </p:sp>
      <p:sp>
        <p:nvSpPr>
          <p:cNvPr id="5" name="Content Placeholder 2"/>
          <p:cNvSpPr>
            <a:spLocks noGrp="1"/>
          </p:cNvSpPr>
          <p:nvPr>
            <p:ph idx="4294967295"/>
          </p:nvPr>
        </p:nvSpPr>
        <p:spPr>
          <a:xfrm>
            <a:off x="323528" y="2708921"/>
            <a:ext cx="8496944" cy="3240360"/>
          </a:xfrm>
        </p:spPr>
        <p:txBody>
          <a:bodyPr>
            <a:normAutofit/>
          </a:bodyPr>
          <a:lstStyle>
            <a:lvl1pPr marL="0" marR="0" indent="0" algn="l" defTabSz="914400" rtl="0" eaLnBrk="0" fontAlgn="base" latinLnBrk="0" hangingPunct="0">
              <a:lnSpc>
                <a:spcPct val="100000"/>
              </a:lnSpc>
              <a:spcBef>
                <a:spcPts val="600"/>
              </a:spcBef>
              <a:spcAft>
                <a:spcPts val="600"/>
              </a:spcAft>
              <a:buClr>
                <a:schemeClr val="accent2"/>
              </a:buClr>
              <a:buSzTx/>
              <a:buFont typeface="Wingdings" charset="2"/>
              <a:buNone/>
              <a:tabLst/>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98068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454E2CB2-1FAD-4325-AAB4-A72A17C8F91C}" type="datetime1">
              <a:rPr lang="en-AU" smtClean="0"/>
              <a:pPr>
                <a:defRPr/>
              </a:pPr>
              <a:t>20/07/2018</a:t>
            </a:fld>
            <a:endParaRPr lang="en-AU"/>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pPr>
              <a:defRPr/>
            </a:pPr>
            <a:fld id="{334515F2-F2BC-4860-879D-19E42D1E5727}" type="slidenum">
              <a:rPr lang="en-AU" smtClean="0"/>
              <a:pPr>
                <a:defRPr/>
              </a:pPr>
              <a:t>‹#›</a:t>
            </a:fld>
            <a:endParaRPr lang="en-AU"/>
          </a:p>
        </p:txBody>
      </p:sp>
    </p:spTree>
    <p:extLst>
      <p:ext uri="{BB962C8B-B14F-4D97-AF65-F5344CB8AC3E}">
        <p14:creationId xmlns:p14="http://schemas.microsoft.com/office/powerpoint/2010/main" val="395333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454E2CB2-1FAD-4325-AAB4-A72A17C8F91C}" type="datetime1">
              <a:rPr lang="en-AU" smtClean="0"/>
              <a:pPr>
                <a:defRPr/>
              </a:pPr>
              <a:t>20/07/2018</a:t>
            </a:fld>
            <a:endParaRPr lang="en-AU"/>
          </a:p>
        </p:txBody>
      </p:sp>
      <p:sp>
        <p:nvSpPr>
          <p:cNvPr id="6" name="Footer Placeholder 5"/>
          <p:cNvSpPr>
            <a:spLocks noGrp="1"/>
          </p:cNvSpPr>
          <p:nvPr>
            <p:ph type="ftr" sz="quarter" idx="11"/>
          </p:nvPr>
        </p:nvSpPr>
        <p:spPr/>
        <p:txBody>
          <a:bodyPr/>
          <a:lstStyle/>
          <a:p>
            <a:pPr>
              <a:defRPr/>
            </a:pPr>
            <a:endParaRPr lang="en-AU"/>
          </a:p>
        </p:txBody>
      </p:sp>
      <p:sp>
        <p:nvSpPr>
          <p:cNvPr id="7" name="Slide Number Placeholder 6"/>
          <p:cNvSpPr>
            <a:spLocks noGrp="1"/>
          </p:cNvSpPr>
          <p:nvPr>
            <p:ph type="sldNum" sz="quarter" idx="12"/>
          </p:nvPr>
        </p:nvSpPr>
        <p:spPr/>
        <p:txBody>
          <a:bodyPr/>
          <a:lstStyle/>
          <a:p>
            <a:pPr>
              <a:defRPr/>
            </a:pPr>
            <a:fld id="{334515F2-F2BC-4860-879D-19E42D1E5727}" type="slidenum">
              <a:rPr lang="en-AU" smtClean="0"/>
              <a:pPr>
                <a:defRPr/>
              </a:pPr>
              <a:t>‹#›</a:t>
            </a:fld>
            <a:endParaRPr lang="en-AU"/>
          </a:p>
        </p:txBody>
      </p:sp>
    </p:spTree>
    <p:extLst>
      <p:ext uri="{BB962C8B-B14F-4D97-AF65-F5344CB8AC3E}">
        <p14:creationId xmlns:p14="http://schemas.microsoft.com/office/powerpoint/2010/main" val="1191890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454E2CB2-1FAD-4325-AAB4-A72A17C8F91C}" type="datetime1">
              <a:rPr lang="en-AU" smtClean="0"/>
              <a:pPr>
                <a:defRPr/>
              </a:pPr>
              <a:t>20/07/2018</a:t>
            </a:fld>
            <a:endParaRPr lang="en-AU"/>
          </a:p>
        </p:txBody>
      </p:sp>
      <p:sp>
        <p:nvSpPr>
          <p:cNvPr id="8" name="Footer Placeholder 7"/>
          <p:cNvSpPr>
            <a:spLocks noGrp="1"/>
          </p:cNvSpPr>
          <p:nvPr>
            <p:ph type="ftr" sz="quarter" idx="11"/>
          </p:nvPr>
        </p:nvSpPr>
        <p:spPr/>
        <p:txBody>
          <a:bodyPr/>
          <a:lstStyle/>
          <a:p>
            <a:pPr>
              <a:defRPr/>
            </a:pPr>
            <a:endParaRPr lang="en-AU"/>
          </a:p>
        </p:txBody>
      </p:sp>
      <p:sp>
        <p:nvSpPr>
          <p:cNvPr id="9" name="Slide Number Placeholder 8"/>
          <p:cNvSpPr>
            <a:spLocks noGrp="1"/>
          </p:cNvSpPr>
          <p:nvPr>
            <p:ph type="sldNum" sz="quarter" idx="12"/>
          </p:nvPr>
        </p:nvSpPr>
        <p:spPr/>
        <p:txBody>
          <a:bodyPr/>
          <a:lstStyle/>
          <a:p>
            <a:pPr>
              <a:defRPr/>
            </a:pPr>
            <a:fld id="{334515F2-F2BC-4860-879D-19E42D1E5727}" type="slidenum">
              <a:rPr lang="en-AU" smtClean="0"/>
              <a:pPr>
                <a:defRPr/>
              </a:pPr>
              <a:t>‹#›</a:t>
            </a:fld>
            <a:endParaRPr lang="en-AU"/>
          </a:p>
        </p:txBody>
      </p:sp>
    </p:spTree>
    <p:extLst>
      <p:ext uri="{BB962C8B-B14F-4D97-AF65-F5344CB8AC3E}">
        <p14:creationId xmlns:p14="http://schemas.microsoft.com/office/powerpoint/2010/main" val="2990827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454E2CB2-1FAD-4325-AAB4-A72A17C8F91C}" type="datetime1">
              <a:rPr lang="en-AU" smtClean="0"/>
              <a:pPr>
                <a:defRPr/>
              </a:pPr>
              <a:t>20/07/2018</a:t>
            </a:fld>
            <a:endParaRPr lang="en-AU"/>
          </a:p>
        </p:txBody>
      </p:sp>
      <p:sp>
        <p:nvSpPr>
          <p:cNvPr id="4" name="Footer Placeholder 3"/>
          <p:cNvSpPr>
            <a:spLocks noGrp="1"/>
          </p:cNvSpPr>
          <p:nvPr>
            <p:ph type="ftr" sz="quarter" idx="11"/>
          </p:nvPr>
        </p:nvSpPr>
        <p:spPr/>
        <p:txBody>
          <a:bodyPr/>
          <a:lstStyle/>
          <a:p>
            <a:pPr>
              <a:defRPr/>
            </a:pPr>
            <a:endParaRPr lang="en-AU"/>
          </a:p>
        </p:txBody>
      </p:sp>
      <p:sp>
        <p:nvSpPr>
          <p:cNvPr id="5" name="Slide Number Placeholder 4"/>
          <p:cNvSpPr>
            <a:spLocks noGrp="1"/>
          </p:cNvSpPr>
          <p:nvPr>
            <p:ph type="sldNum" sz="quarter" idx="12"/>
          </p:nvPr>
        </p:nvSpPr>
        <p:spPr/>
        <p:txBody>
          <a:bodyPr/>
          <a:lstStyle/>
          <a:p>
            <a:pPr>
              <a:defRPr/>
            </a:pPr>
            <a:fld id="{334515F2-F2BC-4860-879D-19E42D1E5727}" type="slidenum">
              <a:rPr lang="en-AU" smtClean="0"/>
              <a:pPr>
                <a:defRPr/>
              </a:pPr>
              <a:t>‹#›</a:t>
            </a:fld>
            <a:endParaRPr lang="en-AU"/>
          </a:p>
        </p:txBody>
      </p:sp>
    </p:spTree>
    <p:extLst>
      <p:ext uri="{BB962C8B-B14F-4D97-AF65-F5344CB8AC3E}">
        <p14:creationId xmlns:p14="http://schemas.microsoft.com/office/powerpoint/2010/main" val="1466713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54E2CB2-1FAD-4325-AAB4-A72A17C8F91C}" type="datetime1">
              <a:rPr lang="en-AU" smtClean="0"/>
              <a:pPr>
                <a:defRPr/>
              </a:pPr>
              <a:t>20/07/2018</a:t>
            </a:fld>
            <a:endParaRPr lang="en-AU"/>
          </a:p>
        </p:txBody>
      </p:sp>
      <p:sp>
        <p:nvSpPr>
          <p:cNvPr id="3" name="Footer Placeholder 2"/>
          <p:cNvSpPr>
            <a:spLocks noGrp="1"/>
          </p:cNvSpPr>
          <p:nvPr>
            <p:ph type="ftr" sz="quarter" idx="11"/>
          </p:nvPr>
        </p:nvSpPr>
        <p:spPr/>
        <p:txBody>
          <a:bodyPr/>
          <a:lstStyle/>
          <a:p>
            <a:pPr>
              <a:defRPr/>
            </a:pPr>
            <a:endParaRPr lang="en-AU"/>
          </a:p>
        </p:txBody>
      </p:sp>
      <p:sp>
        <p:nvSpPr>
          <p:cNvPr id="4" name="Slide Number Placeholder 3"/>
          <p:cNvSpPr>
            <a:spLocks noGrp="1"/>
          </p:cNvSpPr>
          <p:nvPr>
            <p:ph type="sldNum" sz="quarter" idx="12"/>
          </p:nvPr>
        </p:nvSpPr>
        <p:spPr/>
        <p:txBody>
          <a:bodyPr/>
          <a:lstStyle/>
          <a:p>
            <a:pPr>
              <a:defRPr/>
            </a:pPr>
            <a:fld id="{334515F2-F2BC-4860-879D-19E42D1E5727}" type="slidenum">
              <a:rPr lang="en-AU" smtClean="0"/>
              <a:pPr>
                <a:defRPr/>
              </a:pPr>
              <a:t>‹#›</a:t>
            </a:fld>
            <a:endParaRPr lang="en-AU"/>
          </a:p>
        </p:txBody>
      </p:sp>
    </p:spTree>
    <p:extLst>
      <p:ext uri="{BB962C8B-B14F-4D97-AF65-F5344CB8AC3E}">
        <p14:creationId xmlns:p14="http://schemas.microsoft.com/office/powerpoint/2010/main" val="4039943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54E2CB2-1FAD-4325-AAB4-A72A17C8F91C}" type="datetime1">
              <a:rPr lang="en-AU" smtClean="0"/>
              <a:pPr>
                <a:defRPr/>
              </a:pPr>
              <a:t>20/07/2018</a:t>
            </a:fld>
            <a:endParaRPr lang="en-AU"/>
          </a:p>
        </p:txBody>
      </p:sp>
      <p:sp>
        <p:nvSpPr>
          <p:cNvPr id="6" name="Footer Placeholder 5"/>
          <p:cNvSpPr>
            <a:spLocks noGrp="1"/>
          </p:cNvSpPr>
          <p:nvPr>
            <p:ph type="ftr" sz="quarter" idx="11"/>
          </p:nvPr>
        </p:nvSpPr>
        <p:spPr/>
        <p:txBody>
          <a:bodyPr/>
          <a:lstStyle/>
          <a:p>
            <a:pPr>
              <a:defRPr/>
            </a:pPr>
            <a:endParaRPr lang="en-AU"/>
          </a:p>
        </p:txBody>
      </p:sp>
      <p:sp>
        <p:nvSpPr>
          <p:cNvPr id="7" name="Slide Number Placeholder 6"/>
          <p:cNvSpPr>
            <a:spLocks noGrp="1"/>
          </p:cNvSpPr>
          <p:nvPr>
            <p:ph type="sldNum" sz="quarter" idx="12"/>
          </p:nvPr>
        </p:nvSpPr>
        <p:spPr/>
        <p:txBody>
          <a:bodyPr/>
          <a:lstStyle/>
          <a:p>
            <a:pPr>
              <a:defRPr/>
            </a:pPr>
            <a:fld id="{334515F2-F2BC-4860-879D-19E42D1E5727}" type="slidenum">
              <a:rPr lang="en-AU" smtClean="0"/>
              <a:pPr>
                <a:defRPr/>
              </a:pPr>
              <a:t>‹#›</a:t>
            </a:fld>
            <a:endParaRPr lang="en-AU"/>
          </a:p>
        </p:txBody>
      </p:sp>
    </p:spTree>
    <p:extLst>
      <p:ext uri="{BB962C8B-B14F-4D97-AF65-F5344CB8AC3E}">
        <p14:creationId xmlns:p14="http://schemas.microsoft.com/office/powerpoint/2010/main" val="302293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54E2CB2-1FAD-4325-AAB4-A72A17C8F91C}" type="datetime1">
              <a:rPr lang="en-AU" smtClean="0"/>
              <a:pPr>
                <a:defRPr/>
              </a:pPr>
              <a:t>20/07/2018</a:t>
            </a:fld>
            <a:endParaRPr lang="en-AU"/>
          </a:p>
        </p:txBody>
      </p:sp>
      <p:sp>
        <p:nvSpPr>
          <p:cNvPr id="6" name="Footer Placeholder 5"/>
          <p:cNvSpPr>
            <a:spLocks noGrp="1"/>
          </p:cNvSpPr>
          <p:nvPr>
            <p:ph type="ftr" sz="quarter" idx="11"/>
          </p:nvPr>
        </p:nvSpPr>
        <p:spPr/>
        <p:txBody>
          <a:bodyPr/>
          <a:lstStyle/>
          <a:p>
            <a:pPr>
              <a:defRPr/>
            </a:pPr>
            <a:endParaRPr lang="en-AU"/>
          </a:p>
        </p:txBody>
      </p:sp>
      <p:sp>
        <p:nvSpPr>
          <p:cNvPr id="7" name="Slide Number Placeholder 6"/>
          <p:cNvSpPr>
            <a:spLocks noGrp="1"/>
          </p:cNvSpPr>
          <p:nvPr>
            <p:ph type="sldNum" sz="quarter" idx="12"/>
          </p:nvPr>
        </p:nvSpPr>
        <p:spPr/>
        <p:txBody>
          <a:bodyPr/>
          <a:lstStyle/>
          <a:p>
            <a:pPr>
              <a:defRPr/>
            </a:pPr>
            <a:fld id="{334515F2-F2BC-4860-879D-19E42D1E5727}" type="slidenum">
              <a:rPr lang="en-AU" smtClean="0"/>
              <a:pPr>
                <a:defRPr/>
              </a:pPr>
              <a:t>‹#›</a:t>
            </a:fld>
            <a:endParaRPr lang="en-AU"/>
          </a:p>
        </p:txBody>
      </p:sp>
    </p:spTree>
    <p:extLst>
      <p:ext uri="{BB962C8B-B14F-4D97-AF65-F5344CB8AC3E}">
        <p14:creationId xmlns:p14="http://schemas.microsoft.com/office/powerpoint/2010/main" val="3703846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7">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fld id="{454E2CB2-1FAD-4325-AAB4-A72A17C8F91C}" type="datetime1">
              <a:rPr lang="en-AU" smtClean="0"/>
              <a:pPr>
                <a:defRPr/>
              </a:pPr>
              <a:t>20/07/2018</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fld id="{334515F2-F2BC-4860-879D-19E42D1E5727}" type="slidenum">
              <a:rPr lang="en-AU" smtClean="0"/>
              <a:pPr>
                <a:defRPr/>
              </a:pPr>
              <a:t>‹#›</a:t>
            </a:fld>
            <a:endParaRPr lang="en-AU"/>
          </a:p>
        </p:txBody>
      </p:sp>
    </p:spTree>
    <p:extLst>
      <p:ext uri="{BB962C8B-B14F-4D97-AF65-F5344CB8AC3E}">
        <p14:creationId xmlns:p14="http://schemas.microsoft.com/office/powerpoint/2010/main" val="4208587740"/>
      </p:ext>
    </p:extLst>
  </p:cSld>
  <p:clrMap bg1="dk1" tx1="lt1" bg2="dk2" tx2="lt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 id="2147484209" r:id="rId12"/>
    <p:sldLayoutId id="2147484210" r:id="rId13"/>
    <p:sldLayoutId id="2147484211" r:id="rId14"/>
    <p:sldLayoutId id="2147484212" r:id="rId15"/>
    <p:sldLayoutId id="2147484213" r:id="rId16"/>
    <p:sldLayoutId id="2147484214" r:id="rId17"/>
    <p:sldLayoutId id="2147484215" r:id="rId18"/>
    <p:sldLayoutId id="2147484216" r:id="rId19"/>
    <p:sldLayoutId id="2147484113" r:id="rId20"/>
    <p:sldLayoutId id="2147484114" r:id="rId21"/>
    <p:sldLayoutId id="2147484115" r:id="rId22"/>
    <p:sldLayoutId id="2147484117" r:id="rId23"/>
    <p:sldLayoutId id="2147484118" r:id="rId24"/>
    <p:sldLayoutId id="2147484119" r:id="rId25"/>
  </p:sldLayoutIdLst>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Placeholder 1"/>
          <p:cNvSpPr txBox="1">
            <a:spLocks/>
          </p:cNvSpPr>
          <p:nvPr/>
        </p:nvSpPr>
        <p:spPr bwMode="auto">
          <a:xfrm>
            <a:off x="2962275" y="3462338"/>
            <a:ext cx="6181725" cy="2520950"/>
          </a:xfrm>
          <a:prstGeom prst="rect">
            <a:avLst/>
          </a:prstGeom>
          <a:solidFill>
            <a:srgbClr val="D6D2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88000" tIns="288000" rIns="288000" bIns="180000"/>
          <a:lstStyle>
            <a:lvl1pPr indent="-34290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buClr>
                <a:schemeClr val="accent2"/>
              </a:buClr>
            </a:pPr>
            <a:r>
              <a:rPr lang="en-US" sz="2400" b="1" dirty="0">
                <a:solidFill>
                  <a:srgbClr val="63513D"/>
                </a:solidFill>
                <a:cs typeface="Arial" pitchFamily="34" charset="0"/>
              </a:rPr>
              <a:t>Title of presentation</a:t>
            </a:r>
          </a:p>
          <a:p>
            <a:pPr>
              <a:buClr>
                <a:schemeClr val="accent2"/>
              </a:buClr>
            </a:pPr>
            <a:r>
              <a:rPr lang="en-US" dirty="0">
                <a:solidFill>
                  <a:srgbClr val="63513D"/>
                </a:solidFill>
                <a:cs typeface="Arial" pitchFamily="34" charset="0"/>
              </a:rPr>
              <a:t>Name of presenter</a:t>
            </a:r>
          </a:p>
          <a:p>
            <a:pPr>
              <a:buClr>
                <a:schemeClr val="accent2"/>
              </a:buClr>
            </a:pPr>
            <a:r>
              <a:rPr lang="en-US" dirty="0">
                <a:solidFill>
                  <a:srgbClr val="63513D"/>
                </a:solidFill>
                <a:cs typeface="Arial" pitchFamily="34" charset="0"/>
              </a:rPr>
              <a:t>Title of presenter </a:t>
            </a:r>
          </a:p>
          <a:p>
            <a:pPr>
              <a:buClr>
                <a:schemeClr val="accent2"/>
              </a:buClr>
            </a:pPr>
            <a:r>
              <a:rPr lang="en-US" dirty="0">
                <a:solidFill>
                  <a:srgbClr val="63513D"/>
                </a:solidFill>
                <a:cs typeface="Arial" pitchFamily="34" charset="0"/>
              </a:rPr>
              <a:t>School / Faculty / Division</a:t>
            </a:r>
          </a:p>
          <a:p>
            <a:pPr>
              <a:buClr>
                <a:schemeClr val="accent2"/>
              </a:buClr>
            </a:pPr>
            <a:r>
              <a:rPr lang="en-US" dirty="0">
                <a:solidFill>
                  <a:srgbClr val="63513D"/>
                </a:solidFill>
                <a:cs typeface="Arial" pitchFamily="34" charset="0"/>
              </a:rPr>
              <a:t>xx Month </a:t>
            </a:r>
            <a:r>
              <a:rPr lang="en-US" dirty="0" err="1">
                <a:solidFill>
                  <a:srgbClr val="63513D"/>
                </a:solidFill>
                <a:cs typeface="Arial" pitchFamily="34" charset="0"/>
              </a:rPr>
              <a:t>201x</a:t>
            </a:r>
            <a:endParaRPr lang="en-US" sz="2400" dirty="0">
              <a:solidFill>
                <a:srgbClr val="63513D"/>
              </a:solidFill>
              <a:cs typeface="Arial" pitchFamily="34" charset="0"/>
            </a:endParaRPr>
          </a:p>
          <a:p>
            <a:pPr>
              <a:buClr>
                <a:schemeClr val="accent2"/>
              </a:buClr>
            </a:pPr>
            <a:endParaRPr lang="en-US" sz="2400" b="1" dirty="0">
              <a:solidFill>
                <a:srgbClr val="63513D"/>
              </a:solidFill>
              <a:cs typeface="Arial" pitchFamily="34" charset="0"/>
            </a:endParaRPr>
          </a:p>
        </p:txBody>
      </p:sp>
      <p:sp>
        <p:nvSpPr>
          <p:cNvPr id="8195" name="Text Placeholder 7"/>
          <p:cNvSpPr>
            <a:spLocks noGrp="1"/>
          </p:cNvSpPr>
          <p:nvPr>
            <p:ph type="body" sz="quarter" idx="10"/>
          </p:nvPr>
        </p:nvSpPr>
        <p:spPr>
          <a:xfrm>
            <a:off x="323528" y="3462338"/>
            <a:ext cx="8820472" cy="2774974"/>
          </a:xfrm>
        </p:spPr>
        <p:txBody>
          <a:bodyPr>
            <a:normAutofit/>
          </a:bodyPr>
          <a:lstStyle/>
          <a:p>
            <a:pPr algn="ctr" fontAlgn="base">
              <a:spcBef>
                <a:spcPct val="0"/>
              </a:spcBef>
              <a:spcAft>
                <a:spcPts val="1200"/>
              </a:spcAft>
              <a:buClr>
                <a:srgbClr val="AB2328"/>
              </a:buClr>
            </a:pPr>
            <a:r>
              <a:rPr lang="en-AU" sz="2800" dirty="0" smtClean="0">
                <a:solidFill>
                  <a:srgbClr val="00B0F0"/>
                </a:solidFill>
              </a:rPr>
              <a:t>Using virtual reality to assess the effects of stress</a:t>
            </a:r>
            <a:endParaRPr lang="en-AU" sz="2800" dirty="0">
              <a:solidFill>
                <a:srgbClr val="00B0F0"/>
              </a:solidFill>
            </a:endParaRPr>
          </a:p>
          <a:p>
            <a:pPr fontAlgn="base">
              <a:spcBef>
                <a:spcPct val="0"/>
              </a:spcBef>
              <a:spcAft>
                <a:spcPts val="1200"/>
              </a:spcAft>
              <a:buClr>
                <a:srgbClr val="AB2328"/>
              </a:buClr>
            </a:pPr>
            <a:r>
              <a:rPr lang="en-AU" dirty="0" smtClean="0">
                <a:solidFill>
                  <a:schemeClr val="bg1"/>
                </a:solidFill>
              </a:rPr>
              <a:t>Dr Brad Wright </a:t>
            </a:r>
            <a:r>
              <a:rPr lang="en-AU" dirty="0" err="1" smtClean="0">
                <a:solidFill>
                  <a:schemeClr val="bg1"/>
                </a:solidFill>
              </a:rPr>
              <a:t>Ph.D</a:t>
            </a:r>
            <a:r>
              <a:rPr lang="en-AU" dirty="0" smtClean="0">
                <a:solidFill>
                  <a:schemeClr val="bg1"/>
                </a:solidFill>
              </a:rPr>
              <a:t>, b.wright@latrobe.edu.au</a:t>
            </a:r>
          </a:p>
          <a:p>
            <a:pPr fontAlgn="base">
              <a:spcBef>
                <a:spcPct val="0"/>
              </a:spcBef>
              <a:spcAft>
                <a:spcPts val="1200"/>
              </a:spcAft>
              <a:buClr>
                <a:srgbClr val="AB2328"/>
              </a:buClr>
            </a:pPr>
            <a:r>
              <a:rPr lang="en-AU" dirty="0" smtClean="0">
                <a:solidFill>
                  <a:schemeClr val="bg1"/>
                </a:solidFill>
              </a:rPr>
              <a:t>Senior Lecturer, </a:t>
            </a:r>
            <a:r>
              <a:rPr lang="en-AU" dirty="0">
                <a:solidFill>
                  <a:schemeClr val="bg1"/>
                </a:solidFill>
              </a:rPr>
              <a:t>School of </a:t>
            </a:r>
            <a:r>
              <a:rPr lang="en-AU" dirty="0" smtClean="0">
                <a:solidFill>
                  <a:schemeClr val="bg1"/>
                </a:solidFill>
              </a:rPr>
              <a:t> Psychological Science &amp; Public Health</a:t>
            </a:r>
            <a:endParaRPr lang="en-AU" dirty="0">
              <a:solidFill>
                <a:schemeClr val="bg1"/>
              </a:solidFill>
            </a:endParaRPr>
          </a:p>
          <a:p>
            <a:pPr fontAlgn="base">
              <a:spcBef>
                <a:spcPct val="0"/>
              </a:spcBef>
              <a:spcAft>
                <a:spcPts val="1200"/>
              </a:spcAft>
              <a:buClr>
                <a:srgbClr val="AB2328"/>
              </a:buClr>
            </a:pPr>
            <a:r>
              <a:rPr lang="en-AU" sz="2000" dirty="0" smtClean="0">
                <a:solidFill>
                  <a:srgbClr val="00B0F0"/>
                </a:solidFill>
              </a:rPr>
              <a:t>July 2018</a:t>
            </a:r>
            <a:endParaRPr lang="en-AU" sz="2000" dirty="0">
              <a:solidFill>
                <a:srgbClr val="00B0F0"/>
              </a:solidFill>
            </a:endParaRPr>
          </a:p>
        </p:txBody>
      </p:sp>
    </p:spTree>
    <p:extLst>
      <p:ext uri="{BB962C8B-B14F-4D97-AF65-F5344CB8AC3E}">
        <p14:creationId xmlns:p14="http://schemas.microsoft.com/office/powerpoint/2010/main" val="3157179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AU"/>
          </a:p>
        </p:txBody>
      </p:sp>
      <p:sp>
        <p:nvSpPr>
          <p:cNvPr id="3" name="Title 2"/>
          <p:cNvSpPr>
            <a:spLocks noGrp="1"/>
          </p:cNvSpPr>
          <p:nvPr>
            <p:ph type="title"/>
          </p:nvPr>
        </p:nvSpPr>
        <p:spPr>
          <a:xfrm>
            <a:off x="35496" y="0"/>
            <a:ext cx="8928992" cy="1008335"/>
          </a:xfrm>
        </p:spPr>
        <p:txBody>
          <a:bodyPr>
            <a:normAutofit/>
          </a:bodyPr>
          <a:lstStyle/>
          <a:p>
            <a:pPr algn="ctr"/>
            <a:r>
              <a:rPr lang="en-AU" sz="3200" dirty="0" err="1" smtClean="0">
                <a:solidFill>
                  <a:srgbClr val="00B050"/>
                </a:solidFill>
              </a:rPr>
              <a:t>Cogstate</a:t>
            </a:r>
            <a:endParaRPr lang="en-AU" sz="3200" dirty="0">
              <a:solidFill>
                <a:srgbClr val="00B050"/>
              </a:solidFill>
            </a:endParaRPr>
          </a:p>
        </p:txBody>
      </p:sp>
      <p:pic>
        <p:nvPicPr>
          <p:cNvPr id="5" name="zoom_0">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899592" y="764704"/>
            <a:ext cx="7354888" cy="5516562"/>
          </a:xfrm>
        </p:spPr>
      </p:pic>
    </p:spTree>
    <p:extLst>
      <p:ext uri="{BB962C8B-B14F-4D97-AF65-F5344CB8AC3E}">
        <p14:creationId xmlns:p14="http://schemas.microsoft.com/office/powerpoint/2010/main" val="32174759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The MAST</a:t>
            </a:r>
            <a:endParaRPr lang="en-AU" dirty="0"/>
          </a:p>
        </p:txBody>
      </p:sp>
      <p:pic>
        <p:nvPicPr>
          <p:cNvPr id="4" name="Content Placeholder 3" descr="C:\Users\bjwright\AppData\Local\Microsoft\Windows\Temporary Internet Files\Content.Outlook\1X63B3N0\Figure 1 (002).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844824"/>
            <a:ext cx="8640960" cy="3816424"/>
          </a:xfrm>
          <a:prstGeom prst="rect">
            <a:avLst/>
          </a:prstGeom>
          <a:noFill/>
          <a:ln>
            <a:noFill/>
          </a:ln>
        </p:spPr>
      </p:pic>
    </p:spTree>
    <p:extLst>
      <p:ext uri="{BB962C8B-B14F-4D97-AF65-F5344CB8AC3E}">
        <p14:creationId xmlns:p14="http://schemas.microsoft.com/office/powerpoint/2010/main" val="1564455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990600"/>
            <a:ext cx="7772400" cy="1143000"/>
          </a:xfrm>
        </p:spPr>
        <p:txBody>
          <a:bodyPr>
            <a:normAutofit/>
          </a:bodyPr>
          <a:lstStyle/>
          <a:p>
            <a:pPr eaLnBrk="1" hangingPunct="1"/>
            <a:r>
              <a:rPr lang="nl-NL" altLang="en-US" sz="3600" smtClean="0"/>
              <a:t>When you are asked to immerse your hand in the water, do it like this:</a:t>
            </a:r>
            <a:endParaRPr lang="en-US" altLang="en-US" sz="3600" smtClean="0"/>
          </a:p>
        </p:txBody>
      </p:sp>
      <p:pic>
        <p:nvPicPr>
          <p:cNvPr id="4101" name="Picture 9" descr="IMAG0069"/>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4716463" y="2636838"/>
            <a:ext cx="3810000" cy="2540000"/>
          </a:xfrm>
        </p:spPr>
      </p:pic>
      <p:pic>
        <p:nvPicPr>
          <p:cNvPr id="4099" name="Picture 10" descr="IMAG0072"/>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684213" y="2636838"/>
            <a:ext cx="3810000" cy="2540000"/>
          </a:xfrm>
        </p:spPr>
      </p:pic>
      <p:sp>
        <p:nvSpPr>
          <p:cNvPr id="4100" name="Text Box 4"/>
          <p:cNvSpPr txBox="1">
            <a:spLocks noChangeArrowheads="1"/>
          </p:cNvSpPr>
          <p:nvPr/>
        </p:nvSpPr>
        <p:spPr bwMode="auto">
          <a:xfrm>
            <a:off x="1044575" y="6381750"/>
            <a:ext cx="7343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nl-NL" altLang="en-US" sz="1400" u="none"/>
              <a:t>If you</a:t>
            </a:r>
            <a:r>
              <a:rPr lang="nl-NL" altLang="en-GB" sz="1400" u="none"/>
              <a:t>’</a:t>
            </a:r>
            <a:r>
              <a:rPr lang="nl-NL" altLang="en-US" sz="1400" u="none"/>
              <a:t>ve finished reading the instructions above and do not have questions, press the Space button. </a:t>
            </a:r>
            <a:endParaRPr lang="en-US" altLang="en-US" sz="1400" u="none"/>
          </a:p>
        </p:txBody>
      </p:sp>
    </p:spTree>
    <p:extLst>
      <p:ext uri="{BB962C8B-B14F-4D97-AF65-F5344CB8AC3E}">
        <p14:creationId xmlns:p14="http://schemas.microsoft.com/office/powerpoint/2010/main" val="3260799528"/>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30262" y="404664"/>
            <a:ext cx="7772400" cy="1143000"/>
          </a:xfrm>
        </p:spPr>
        <p:txBody>
          <a:bodyPr/>
          <a:lstStyle/>
          <a:p>
            <a:pPr eaLnBrk="1" hangingPunct="1"/>
            <a:r>
              <a:rPr lang="nl-NL" altLang="en-US" sz="4800" dirty="0" smtClean="0"/>
              <a:t>Even more important!!!</a:t>
            </a:r>
            <a:endParaRPr lang="en-US" altLang="en-US" sz="4800" dirty="0" smtClean="0"/>
          </a:p>
        </p:txBody>
      </p:sp>
      <p:sp>
        <p:nvSpPr>
          <p:cNvPr id="10243" name="Rectangle 3"/>
          <p:cNvSpPr>
            <a:spLocks noGrp="1" noChangeArrowheads="1"/>
          </p:cNvSpPr>
          <p:nvPr>
            <p:ph idx="1"/>
          </p:nvPr>
        </p:nvSpPr>
        <p:spPr>
          <a:xfrm>
            <a:off x="160586" y="1484784"/>
            <a:ext cx="8587878" cy="4525963"/>
          </a:xfrm>
        </p:spPr>
        <p:txBody>
          <a:bodyPr/>
          <a:lstStyle/>
          <a:p>
            <a:pPr eaLnBrk="1" hangingPunct="1"/>
            <a:r>
              <a:rPr lang="en-GB" altLang="en-US" sz="2400" dirty="0" smtClean="0"/>
              <a:t>This procedure can be experienced as unpleasant and even painful. Thus, as in any other study, you have the right to withdraw from the task and end your participation in this study </a:t>
            </a:r>
            <a:r>
              <a:rPr lang="en-GB" altLang="en-US" sz="2400" u="sng" dirty="0" smtClean="0"/>
              <a:t>at any time</a:t>
            </a:r>
            <a:r>
              <a:rPr lang="en-GB" altLang="en-US" sz="2400" dirty="0" smtClean="0"/>
              <a:t>. </a:t>
            </a:r>
          </a:p>
          <a:p>
            <a:pPr lvl="1" eaLnBrk="1" hangingPunct="1">
              <a:buFontTx/>
              <a:buNone/>
            </a:pPr>
            <a:r>
              <a:rPr lang="en-GB" altLang="en-US" sz="1000" dirty="0" smtClean="0"/>
              <a:t>	</a:t>
            </a:r>
          </a:p>
          <a:p>
            <a:pPr lvl="1" eaLnBrk="1" hangingPunct="1">
              <a:buFontTx/>
              <a:buNone/>
            </a:pPr>
            <a:r>
              <a:rPr lang="en-GB" altLang="en-US" sz="2400" dirty="0" smtClean="0"/>
              <a:t>	This right is granted to you by law and must be guaranteed to participants according to the protocol approved by La Trobe University Human Research Ethics Committee</a:t>
            </a:r>
          </a:p>
        </p:txBody>
      </p:sp>
      <p:sp>
        <p:nvSpPr>
          <p:cNvPr id="10244" name="Text Box 4"/>
          <p:cNvSpPr txBox="1">
            <a:spLocks noChangeArrowheads="1"/>
          </p:cNvSpPr>
          <p:nvPr/>
        </p:nvSpPr>
        <p:spPr bwMode="auto">
          <a:xfrm>
            <a:off x="1044575" y="6381750"/>
            <a:ext cx="7343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en-US" altLang="en-US" sz="1400" u="none"/>
              <a:t>If you</a:t>
            </a:r>
            <a:r>
              <a:rPr lang="en-US" altLang="en-GB" sz="1400" u="none"/>
              <a:t>’</a:t>
            </a:r>
            <a:r>
              <a:rPr lang="en-US" altLang="en-US" sz="1400" u="none"/>
              <a:t>ve finished reading the instructions above and do not have questions, press the Space button. </a:t>
            </a:r>
          </a:p>
        </p:txBody>
      </p:sp>
    </p:spTree>
    <p:extLst>
      <p:ext uri="{BB962C8B-B14F-4D97-AF65-F5344CB8AC3E}">
        <p14:creationId xmlns:p14="http://schemas.microsoft.com/office/powerpoint/2010/main" val="1915965964"/>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AU"/>
          </a:p>
        </p:txBody>
      </p:sp>
      <p:sp>
        <p:nvSpPr>
          <p:cNvPr id="3" name="Title 2"/>
          <p:cNvSpPr>
            <a:spLocks noGrp="1"/>
          </p:cNvSpPr>
          <p:nvPr>
            <p:ph type="title"/>
          </p:nvPr>
        </p:nvSpPr>
        <p:spPr>
          <a:xfrm>
            <a:off x="3131840" y="116632"/>
            <a:ext cx="7886700" cy="1325563"/>
          </a:xfrm>
        </p:spPr>
        <p:txBody>
          <a:bodyPr/>
          <a:lstStyle/>
          <a:p>
            <a:r>
              <a:rPr lang="en-AU" dirty="0" smtClean="0"/>
              <a:t>FINDINGS</a:t>
            </a:r>
            <a:endParaRPr lang="en-AU" dirty="0"/>
          </a:p>
        </p:txBody>
      </p:sp>
      <p:sp>
        <p:nvSpPr>
          <p:cNvPr id="4" name="Content Placeholder 3"/>
          <p:cNvSpPr>
            <a:spLocks noGrp="1"/>
          </p:cNvSpPr>
          <p:nvPr>
            <p:ph idx="1"/>
          </p:nvPr>
        </p:nvSpPr>
        <p:spPr>
          <a:xfrm>
            <a:off x="431999" y="1052736"/>
            <a:ext cx="8315374" cy="5246043"/>
          </a:xfrm>
        </p:spPr>
        <p:txBody>
          <a:bodyPr/>
          <a:lstStyle/>
          <a:p>
            <a:pPr marL="0" indent="0">
              <a:buNone/>
            </a:pPr>
            <a:endParaRPr lang="en-AU" dirty="0" smtClean="0"/>
          </a:p>
          <a:p>
            <a:r>
              <a:rPr lang="en-AU" sz="2800" dirty="0" smtClean="0"/>
              <a:t>ERI differed between high and low stress periods. </a:t>
            </a:r>
            <a:r>
              <a:rPr lang="en-AU" sz="2800" dirty="0"/>
              <a:t>The ERI increase was driven by decreased perceptions of reward during the high stress period</a:t>
            </a:r>
            <a:endParaRPr lang="en-AU" sz="2800" dirty="0">
              <a:solidFill>
                <a:srgbClr val="FFFF00"/>
              </a:solidFill>
            </a:endParaRPr>
          </a:p>
          <a:p>
            <a:endParaRPr lang="en-AU" sz="2800" dirty="0" smtClean="0"/>
          </a:p>
          <a:p>
            <a:r>
              <a:rPr lang="en-AU" sz="2800" dirty="0" smtClean="0"/>
              <a:t>The </a:t>
            </a:r>
            <a:r>
              <a:rPr lang="en-AU" sz="2800" dirty="0"/>
              <a:t>CAR was associated with ERI in both high and low stress </a:t>
            </a:r>
            <a:r>
              <a:rPr lang="en-AU" sz="2800" dirty="0" smtClean="0"/>
              <a:t>periods (</a:t>
            </a:r>
            <a:r>
              <a:rPr lang="en-AU" sz="2800" dirty="0"/>
              <a:t>low stress </a:t>
            </a:r>
            <a:r>
              <a:rPr lang="en-AU" sz="2800" i="1" dirty="0"/>
              <a:t>r </a:t>
            </a:r>
            <a:r>
              <a:rPr lang="en-AU" sz="2800" dirty="0"/>
              <a:t>= .36; high stress </a:t>
            </a:r>
            <a:r>
              <a:rPr lang="en-AU" sz="2800" i="1" dirty="0"/>
              <a:t>r = </a:t>
            </a:r>
            <a:r>
              <a:rPr lang="en-AU" sz="2800" dirty="0"/>
              <a:t>-.37</a:t>
            </a:r>
            <a:r>
              <a:rPr lang="en-AU" sz="2800" dirty="0" smtClean="0"/>
              <a:t>),</a:t>
            </a:r>
          </a:p>
          <a:p>
            <a:endParaRPr lang="en-AU" sz="2800" dirty="0" smtClean="0"/>
          </a:p>
          <a:p>
            <a:r>
              <a:rPr lang="en-AU" sz="2800" dirty="0"/>
              <a:t>S</a:t>
            </a:r>
            <a:r>
              <a:rPr lang="en-AU" sz="2800" dirty="0" smtClean="0"/>
              <a:t>ubstantially </a:t>
            </a:r>
            <a:r>
              <a:rPr lang="en-AU" sz="2800" dirty="0"/>
              <a:t>more jockeys reported ERI scores &gt;1 in the high stress (54%) compared to the low stress period (11%). </a:t>
            </a:r>
          </a:p>
          <a:p>
            <a:endParaRPr lang="en-AU" dirty="0"/>
          </a:p>
        </p:txBody>
      </p:sp>
    </p:spTree>
    <p:extLst>
      <p:ext uri="{BB962C8B-B14F-4D97-AF65-F5344CB8AC3E}">
        <p14:creationId xmlns:p14="http://schemas.microsoft.com/office/powerpoint/2010/main" val="41932361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5" name="Content Placeholder 4" descr="C:\Users\bjwright\AppData\Local\Microsoft\Windows\Temporary Internet Files\Content.Outlook\1X63B3N0\Wright Linkage 2 1 panel.jpg"/>
          <p:cNvPicPr>
            <a:picLocks noGrp="1"/>
          </p:cNvPicPr>
          <p:nvPr>
            <p:ph idx="1"/>
          </p:nvPr>
        </p:nvPicPr>
        <p:blipFill rotWithShape="1">
          <a:blip r:embed="rId3" cstate="print">
            <a:extLst>
              <a:ext uri="{28A0092B-C50C-407E-A947-70E740481C1C}">
                <a14:useLocalDpi xmlns:a14="http://schemas.microsoft.com/office/drawing/2010/main" val="0"/>
              </a:ext>
            </a:extLst>
          </a:blip>
          <a:srcRect l="49184" t="10975"/>
          <a:stretch/>
        </p:blipFill>
        <p:spPr bwMode="auto">
          <a:xfrm>
            <a:off x="251520" y="188640"/>
            <a:ext cx="8568952" cy="6408712"/>
          </a:xfrm>
          <a:prstGeom prst="rect">
            <a:avLst/>
          </a:prstGeom>
          <a:noFill/>
          <a:ln>
            <a:noFill/>
          </a:ln>
        </p:spPr>
      </p:pic>
      <p:sp>
        <p:nvSpPr>
          <p:cNvPr id="3" name="TextBox 2"/>
          <p:cNvSpPr txBox="1"/>
          <p:nvPr/>
        </p:nvSpPr>
        <p:spPr>
          <a:xfrm>
            <a:off x="414569" y="6237312"/>
            <a:ext cx="8100781" cy="480131"/>
          </a:xfrm>
          <a:prstGeom prst="rect">
            <a:avLst/>
          </a:prstGeom>
          <a:noFill/>
        </p:spPr>
        <p:txBody>
          <a:bodyPr wrap="square" rtlCol="0">
            <a:spAutoFit/>
          </a:bodyPr>
          <a:lstStyle/>
          <a:p>
            <a:pPr marL="171450" lvl="0" indent="-171450" defTabSz="685800" fontAlgn="auto">
              <a:lnSpc>
                <a:spcPct val="90000"/>
              </a:lnSpc>
              <a:spcBef>
                <a:spcPts val="750"/>
              </a:spcBef>
              <a:spcAft>
                <a:spcPts val="0"/>
              </a:spcAft>
              <a:buFont typeface="Arial" panose="020B0604020202020204" pitchFamily="34" charset="0"/>
              <a:buChar char="•"/>
            </a:pPr>
            <a:r>
              <a:rPr lang="en-AU" sz="2800" dirty="0">
                <a:solidFill>
                  <a:srgbClr val="00B050"/>
                </a:solidFill>
                <a:latin typeface="Corbel" panose="020B0503020204020204"/>
                <a:ea typeface="+mn-ea"/>
              </a:rPr>
              <a:t>The MAST manipulation induced a stress response</a:t>
            </a:r>
          </a:p>
        </p:txBody>
      </p:sp>
    </p:spTree>
    <p:extLst>
      <p:ext uri="{BB962C8B-B14F-4D97-AF65-F5344CB8AC3E}">
        <p14:creationId xmlns:p14="http://schemas.microsoft.com/office/powerpoint/2010/main" val="2469243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solidFill>
                  <a:srgbClr val="00B050"/>
                </a:solidFill>
              </a:rPr>
              <a:t>The MAST did not alter DM pre-post in either high or low stress periods</a:t>
            </a:r>
            <a:r>
              <a:rPr lang="en-AU" dirty="0"/>
              <a:t/>
            </a:r>
            <a:br>
              <a:rPr lang="en-AU" dirty="0"/>
            </a:br>
            <a:endParaRPr lang="en-AU"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131108719"/>
              </p:ext>
            </p:extLst>
          </p:nvPr>
        </p:nvGraphicFramePr>
        <p:xfrm>
          <a:off x="971600" y="1309394"/>
          <a:ext cx="7056784" cy="5544616"/>
        </p:xfrm>
        <a:graphic>
          <a:graphicData uri="http://schemas.openxmlformats.org/drawingml/2006/table">
            <a:tbl>
              <a:tblPr firstRow="1" firstCol="1" bandRow="1">
                <a:tableStyleId>{5C22544A-7EE6-4342-B048-85BDC9FD1C3A}</a:tableStyleId>
              </a:tblPr>
              <a:tblGrid>
                <a:gridCol w="1613483">
                  <a:extLst>
                    <a:ext uri="{9D8B030D-6E8A-4147-A177-3AD203B41FA5}">
                      <a16:colId xmlns:a16="http://schemas.microsoft.com/office/drawing/2014/main" xmlns="" val="20000"/>
                    </a:ext>
                  </a:extLst>
                </a:gridCol>
                <a:gridCol w="2350187">
                  <a:extLst>
                    <a:ext uri="{9D8B030D-6E8A-4147-A177-3AD203B41FA5}">
                      <a16:colId xmlns:a16="http://schemas.microsoft.com/office/drawing/2014/main" xmlns="" val="20001"/>
                    </a:ext>
                  </a:extLst>
                </a:gridCol>
                <a:gridCol w="734627">
                  <a:extLst>
                    <a:ext uri="{9D8B030D-6E8A-4147-A177-3AD203B41FA5}">
                      <a16:colId xmlns:a16="http://schemas.microsoft.com/office/drawing/2014/main" xmlns="" val="20002"/>
                    </a:ext>
                  </a:extLst>
                </a:gridCol>
                <a:gridCol w="883005">
                  <a:extLst>
                    <a:ext uri="{9D8B030D-6E8A-4147-A177-3AD203B41FA5}">
                      <a16:colId xmlns:a16="http://schemas.microsoft.com/office/drawing/2014/main" xmlns="" val="20003"/>
                    </a:ext>
                  </a:extLst>
                </a:gridCol>
                <a:gridCol w="735666">
                  <a:extLst>
                    <a:ext uri="{9D8B030D-6E8A-4147-A177-3AD203B41FA5}">
                      <a16:colId xmlns:a16="http://schemas.microsoft.com/office/drawing/2014/main" xmlns="" val="20004"/>
                    </a:ext>
                  </a:extLst>
                </a:gridCol>
                <a:gridCol w="739816">
                  <a:extLst>
                    <a:ext uri="{9D8B030D-6E8A-4147-A177-3AD203B41FA5}">
                      <a16:colId xmlns:a16="http://schemas.microsoft.com/office/drawing/2014/main" xmlns="" val="20005"/>
                    </a:ext>
                  </a:extLst>
                </a:gridCol>
              </a:tblGrid>
              <a:tr h="792088">
                <a:tc>
                  <a:txBody>
                    <a:bodyPr/>
                    <a:lstStyle/>
                    <a:p>
                      <a:pPr>
                        <a:lnSpc>
                          <a:spcPct val="200000"/>
                        </a:lnSpc>
                        <a:spcAft>
                          <a:spcPts val="0"/>
                        </a:spcAft>
                      </a:pPr>
                      <a:r>
                        <a:rPr lang="en-AU" sz="2000" dirty="0">
                          <a:effectLst/>
                        </a:rPr>
                        <a:t>Stress period</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n-AU" sz="2000" dirty="0">
                          <a:effectLst/>
                        </a:rPr>
                        <a:t>Variable</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n-AU" sz="2000">
                          <a:effectLst/>
                        </a:rPr>
                        <a:t>N</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n-AU" sz="2000">
                          <a:effectLst/>
                        </a:rPr>
                        <a:t>t</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n-AU" sz="2000" dirty="0">
                          <a:effectLst/>
                        </a:rPr>
                        <a:t>p</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tc>
                  <a:txBody>
                    <a:bodyPr/>
                    <a:lstStyle/>
                    <a:p>
                      <a:pPr>
                        <a:lnSpc>
                          <a:spcPct val="200000"/>
                        </a:lnSpc>
                        <a:spcAft>
                          <a:spcPts val="0"/>
                        </a:spcAft>
                      </a:pPr>
                      <a:r>
                        <a:rPr lang="en-AU" sz="2000">
                          <a:effectLst/>
                        </a:rPr>
                        <a:t>d</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792088">
                <a:tc>
                  <a:txBody>
                    <a:bodyPr/>
                    <a:lstStyle/>
                    <a:p>
                      <a:pPr>
                        <a:lnSpc>
                          <a:spcPct val="200000"/>
                        </a:lnSpc>
                        <a:spcAft>
                          <a:spcPts val="0"/>
                        </a:spcAft>
                      </a:pPr>
                      <a:r>
                        <a:rPr lang="en-AU" sz="2000">
                          <a:effectLst/>
                        </a:rPr>
                        <a:t>Low</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200000"/>
                        </a:lnSpc>
                        <a:spcAft>
                          <a:spcPts val="0"/>
                        </a:spcAft>
                      </a:pPr>
                      <a:r>
                        <a:rPr lang="en-AU" sz="2000">
                          <a:effectLst/>
                        </a:rPr>
                        <a:t>Simple reaction time</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200000"/>
                        </a:lnSpc>
                        <a:spcAft>
                          <a:spcPts val="0"/>
                        </a:spcAft>
                      </a:pPr>
                      <a:r>
                        <a:rPr lang="en-AU" sz="2000">
                          <a:effectLst/>
                        </a:rPr>
                        <a:t>32</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200000"/>
                        </a:lnSpc>
                        <a:spcAft>
                          <a:spcPts val="0"/>
                        </a:spcAft>
                      </a:pPr>
                      <a:r>
                        <a:rPr lang="en-AU" sz="2000">
                          <a:effectLst/>
                        </a:rPr>
                        <a:t>0.73</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200000"/>
                        </a:lnSpc>
                        <a:spcAft>
                          <a:spcPts val="0"/>
                        </a:spcAft>
                      </a:pPr>
                      <a:r>
                        <a:rPr lang="en-AU" sz="2000" dirty="0">
                          <a:effectLst/>
                        </a:rPr>
                        <a:t>.467</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tc>
                  <a:txBody>
                    <a:bodyPr/>
                    <a:lstStyle/>
                    <a:p>
                      <a:pPr>
                        <a:lnSpc>
                          <a:spcPct val="200000"/>
                        </a:lnSpc>
                        <a:spcAft>
                          <a:spcPts val="0"/>
                        </a:spcAft>
                      </a:pPr>
                      <a:r>
                        <a:rPr lang="en-AU" sz="2000">
                          <a:effectLst/>
                        </a:rPr>
                        <a:t>0.19</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extLst>
                  <a:ext uri="{0D108BD9-81ED-4DB2-BD59-A6C34878D82A}">
                    <a16:rowId xmlns:a16="http://schemas.microsoft.com/office/drawing/2014/main" xmlns="" val="10001"/>
                  </a:ext>
                </a:extLst>
              </a:tr>
              <a:tr h="792088">
                <a:tc>
                  <a:txBody>
                    <a:bodyPr/>
                    <a:lstStyle/>
                    <a:p>
                      <a:pPr>
                        <a:lnSpc>
                          <a:spcPct val="200000"/>
                        </a:lnSpc>
                        <a:spcAft>
                          <a:spcPts val="0"/>
                        </a:spcAft>
                      </a:pPr>
                      <a:r>
                        <a:rPr lang="en-AU" sz="2000">
                          <a:effectLst/>
                        </a:rPr>
                        <a:t>Low</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200000"/>
                        </a:lnSpc>
                        <a:spcAft>
                          <a:spcPts val="0"/>
                        </a:spcAft>
                      </a:pPr>
                      <a:r>
                        <a:rPr lang="en-AU" sz="2000" dirty="0">
                          <a:effectLst/>
                        </a:rPr>
                        <a:t>Choice reaction time</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200000"/>
                        </a:lnSpc>
                        <a:spcAft>
                          <a:spcPts val="0"/>
                        </a:spcAft>
                      </a:pPr>
                      <a:r>
                        <a:rPr lang="en-AU" sz="2000">
                          <a:effectLst/>
                        </a:rPr>
                        <a:t>32</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200000"/>
                        </a:lnSpc>
                        <a:spcAft>
                          <a:spcPts val="0"/>
                        </a:spcAft>
                      </a:pPr>
                      <a:r>
                        <a:rPr lang="en-AU" sz="2000">
                          <a:effectLst/>
                        </a:rPr>
                        <a:t>0.28</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200000"/>
                        </a:lnSpc>
                        <a:spcAft>
                          <a:spcPts val="0"/>
                        </a:spcAft>
                      </a:pPr>
                      <a:r>
                        <a:rPr lang="en-AU" sz="2000" dirty="0">
                          <a:effectLst/>
                        </a:rPr>
                        <a:t>.782</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tc>
                  <a:txBody>
                    <a:bodyPr/>
                    <a:lstStyle/>
                    <a:p>
                      <a:pPr>
                        <a:lnSpc>
                          <a:spcPct val="200000"/>
                        </a:lnSpc>
                        <a:spcAft>
                          <a:spcPts val="0"/>
                        </a:spcAft>
                      </a:pPr>
                      <a:r>
                        <a:rPr lang="en-AU" sz="2000">
                          <a:effectLst/>
                        </a:rPr>
                        <a:t>0.07</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extLst>
                  <a:ext uri="{0D108BD9-81ED-4DB2-BD59-A6C34878D82A}">
                    <a16:rowId xmlns:a16="http://schemas.microsoft.com/office/drawing/2014/main" xmlns="" val="10002"/>
                  </a:ext>
                </a:extLst>
              </a:tr>
              <a:tr h="792088">
                <a:tc>
                  <a:txBody>
                    <a:bodyPr/>
                    <a:lstStyle/>
                    <a:p>
                      <a:pPr>
                        <a:lnSpc>
                          <a:spcPct val="200000"/>
                        </a:lnSpc>
                        <a:spcAft>
                          <a:spcPts val="0"/>
                        </a:spcAft>
                      </a:pPr>
                      <a:r>
                        <a:rPr lang="en-AU" sz="2000">
                          <a:effectLst/>
                        </a:rPr>
                        <a:t>Low</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200000"/>
                        </a:lnSpc>
                        <a:spcAft>
                          <a:spcPts val="0"/>
                        </a:spcAft>
                      </a:pPr>
                      <a:r>
                        <a:rPr lang="en-AU" sz="2000">
                          <a:effectLst/>
                        </a:rPr>
                        <a:t>Processing speed</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200000"/>
                        </a:lnSpc>
                        <a:spcAft>
                          <a:spcPts val="0"/>
                        </a:spcAft>
                      </a:pPr>
                      <a:r>
                        <a:rPr lang="en-AU" sz="2000">
                          <a:effectLst/>
                        </a:rPr>
                        <a:t>32</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200000"/>
                        </a:lnSpc>
                        <a:spcAft>
                          <a:spcPts val="0"/>
                        </a:spcAft>
                      </a:pPr>
                      <a:r>
                        <a:rPr lang="en-AU" sz="2000">
                          <a:effectLst/>
                        </a:rPr>
                        <a:t>0.10</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nSpc>
                          <a:spcPct val="200000"/>
                        </a:lnSpc>
                        <a:spcAft>
                          <a:spcPts val="0"/>
                        </a:spcAft>
                      </a:pPr>
                      <a:r>
                        <a:rPr lang="en-AU" sz="2000" dirty="0">
                          <a:effectLst/>
                        </a:rPr>
                        <a:t>.917</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tc>
                  <a:txBody>
                    <a:bodyPr/>
                    <a:lstStyle/>
                    <a:p>
                      <a:pPr>
                        <a:lnSpc>
                          <a:spcPct val="200000"/>
                        </a:lnSpc>
                        <a:spcAft>
                          <a:spcPts val="0"/>
                        </a:spcAft>
                      </a:pPr>
                      <a:r>
                        <a:rPr lang="en-AU" sz="2000" dirty="0">
                          <a:effectLst/>
                        </a:rPr>
                        <a:t>0.03</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extLst>
                  <a:ext uri="{0D108BD9-81ED-4DB2-BD59-A6C34878D82A}">
                    <a16:rowId xmlns:a16="http://schemas.microsoft.com/office/drawing/2014/main" xmlns="" val="10003"/>
                  </a:ext>
                </a:extLst>
              </a:tr>
              <a:tr h="792088">
                <a:tc>
                  <a:txBody>
                    <a:bodyPr/>
                    <a:lstStyle/>
                    <a:p>
                      <a:pPr>
                        <a:lnSpc>
                          <a:spcPct val="200000"/>
                        </a:lnSpc>
                        <a:spcAft>
                          <a:spcPts val="0"/>
                        </a:spcAft>
                      </a:pPr>
                      <a:r>
                        <a:rPr lang="en-AU" sz="2000">
                          <a:effectLst/>
                        </a:rPr>
                        <a:t>High</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a:lnSpc>
                          <a:spcPct val="200000"/>
                        </a:lnSpc>
                        <a:spcAft>
                          <a:spcPts val="0"/>
                        </a:spcAft>
                      </a:pPr>
                      <a:r>
                        <a:rPr lang="en-AU" sz="2000">
                          <a:effectLst/>
                        </a:rPr>
                        <a:t>Simple reaction time</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a:lnSpc>
                          <a:spcPct val="200000"/>
                        </a:lnSpc>
                        <a:spcAft>
                          <a:spcPts val="0"/>
                        </a:spcAft>
                      </a:pPr>
                      <a:r>
                        <a:rPr lang="en-AU" sz="2000">
                          <a:effectLst/>
                        </a:rPr>
                        <a:t>32</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a:lnSpc>
                          <a:spcPct val="200000"/>
                        </a:lnSpc>
                        <a:spcAft>
                          <a:spcPts val="0"/>
                        </a:spcAft>
                      </a:pPr>
                      <a:r>
                        <a:rPr lang="en-AU" sz="2000">
                          <a:effectLst/>
                        </a:rPr>
                        <a:t>0.48</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a:lnSpc>
                          <a:spcPct val="200000"/>
                        </a:lnSpc>
                        <a:spcAft>
                          <a:spcPts val="0"/>
                        </a:spcAft>
                      </a:pPr>
                      <a:r>
                        <a:rPr lang="en-AU" sz="2000" dirty="0">
                          <a:effectLst/>
                        </a:rPr>
                        <a:t>.635</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tc>
                  <a:txBody>
                    <a:bodyPr/>
                    <a:lstStyle/>
                    <a:p>
                      <a:pPr>
                        <a:lnSpc>
                          <a:spcPct val="200000"/>
                        </a:lnSpc>
                        <a:spcAft>
                          <a:spcPts val="0"/>
                        </a:spcAft>
                      </a:pPr>
                      <a:r>
                        <a:rPr lang="en-AU" sz="2000">
                          <a:effectLst/>
                        </a:rPr>
                        <a:t>0.08</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xmlns="" val="10004"/>
                  </a:ext>
                </a:extLst>
              </a:tr>
              <a:tr h="792088">
                <a:tc>
                  <a:txBody>
                    <a:bodyPr/>
                    <a:lstStyle/>
                    <a:p>
                      <a:pPr>
                        <a:lnSpc>
                          <a:spcPct val="200000"/>
                        </a:lnSpc>
                        <a:spcAft>
                          <a:spcPts val="0"/>
                        </a:spcAft>
                      </a:pPr>
                      <a:r>
                        <a:rPr lang="en-AU" sz="2000">
                          <a:effectLst/>
                        </a:rPr>
                        <a:t>High</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a:lnSpc>
                          <a:spcPct val="200000"/>
                        </a:lnSpc>
                        <a:spcAft>
                          <a:spcPts val="0"/>
                        </a:spcAft>
                      </a:pPr>
                      <a:r>
                        <a:rPr lang="en-AU" sz="2000">
                          <a:effectLst/>
                        </a:rPr>
                        <a:t>Choice reaction time</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a:lnSpc>
                          <a:spcPct val="200000"/>
                        </a:lnSpc>
                        <a:spcAft>
                          <a:spcPts val="0"/>
                        </a:spcAft>
                      </a:pPr>
                      <a:r>
                        <a:rPr lang="en-AU" sz="2000">
                          <a:effectLst/>
                        </a:rPr>
                        <a:t>32</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a:lnSpc>
                          <a:spcPct val="200000"/>
                        </a:lnSpc>
                        <a:spcAft>
                          <a:spcPts val="0"/>
                        </a:spcAft>
                      </a:pPr>
                      <a:r>
                        <a:rPr lang="en-AU" sz="2000">
                          <a:effectLst/>
                        </a:rPr>
                        <a:t>1.67</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a:lnSpc>
                          <a:spcPct val="200000"/>
                        </a:lnSpc>
                        <a:spcAft>
                          <a:spcPts val="0"/>
                        </a:spcAft>
                      </a:pPr>
                      <a:r>
                        <a:rPr lang="en-AU" sz="2000" dirty="0">
                          <a:effectLst/>
                        </a:rPr>
                        <a:t>.104</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tc>
                  <a:txBody>
                    <a:bodyPr/>
                    <a:lstStyle/>
                    <a:p>
                      <a:pPr>
                        <a:lnSpc>
                          <a:spcPct val="200000"/>
                        </a:lnSpc>
                        <a:spcAft>
                          <a:spcPts val="0"/>
                        </a:spcAft>
                      </a:pPr>
                      <a:r>
                        <a:rPr lang="en-AU" sz="2000">
                          <a:effectLst/>
                        </a:rPr>
                        <a:t>0.35</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xmlns="" val="10005"/>
                  </a:ext>
                </a:extLst>
              </a:tr>
              <a:tr h="792088">
                <a:tc>
                  <a:txBody>
                    <a:bodyPr/>
                    <a:lstStyle/>
                    <a:p>
                      <a:pPr>
                        <a:lnSpc>
                          <a:spcPct val="200000"/>
                        </a:lnSpc>
                        <a:spcAft>
                          <a:spcPts val="0"/>
                        </a:spcAft>
                      </a:pPr>
                      <a:r>
                        <a:rPr lang="en-AU" sz="2000">
                          <a:effectLst/>
                        </a:rPr>
                        <a:t>High</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a:lnSpc>
                          <a:spcPct val="200000"/>
                        </a:lnSpc>
                        <a:spcAft>
                          <a:spcPts val="0"/>
                        </a:spcAft>
                      </a:pPr>
                      <a:r>
                        <a:rPr lang="en-AU" sz="2000" dirty="0">
                          <a:effectLst/>
                        </a:rPr>
                        <a:t>Processing speed</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a:lnSpc>
                          <a:spcPct val="200000"/>
                        </a:lnSpc>
                        <a:spcAft>
                          <a:spcPts val="0"/>
                        </a:spcAft>
                      </a:pPr>
                      <a:r>
                        <a:rPr lang="en-AU" sz="2000">
                          <a:effectLst/>
                        </a:rPr>
                        <a:t>32</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a:lnSpc>
                          <a:spcPct val="200000"/>
                        </a:lnSpc>
                        <a:spcAft>
                          <a:spcPts val="0"/>
                        </a:spcAft>
                      </a:pPr>
                      <a:r>
                        <a:rPr lang="en-AU" sz="2000">
                          <a:effectLst/>
                        </a:rPr>
                        <a:t>1.98</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a:lnSpc>
                          <a:spcPct val="200000"/>
                        </a:lnSpc>
                        <a:spcAft>
                          <a:spcPts val="0"/>
                        </a:spcAft>
                      </a:pPr>
                      <a:r>
                        <a:rPr lang="en-AU" sz="2000" dirty="0">
                          <a:effectLst/>
                        </a:rPr>
                        <a:t>.057</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tc>
                  <a:txBody>
                    <a:bodyPr/>
                    <a:lstStyle/>
                    <a:p>
                      <a:pPr>
                        <a:lnSpc>
                          <a:spcPct val="200000"/>
                        </a:lnSpc>
                        <a:spcAft>
                          <a:spcPts val="0"/>
                        </a:spcAft>
                      </a:pPr>
                      <a:r>
                        <a:rPr lang="en-AU" sz="2000" dirty="0">
                          <a:effectLst/>
                        </a:rPr>
                        <a:t>0.38</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xmlns="" val="10006"/>
                  </a:ext>
                </a:extLst>
              </a:tr>
            </a:tbl>
          </a:graphicData>
        </a:graphic>
      </p:graphicFrame>
      <p:sp>
        <p:nvSpPr>
          <p:cNvPr id="9" name="Rectangle 3"/>
          <p:cNvSpPr>
            <a:spLocks noChangeArrowheads="1"/>
          </p:cNvSpPr>
          <p:nvPr/>
        </p:nvSpPr>
        <p:spPr bwMode="auto">
          <a:xfrm>
            <a:off x="-2685142" y="13713"/>
            <a:ext cx="1494158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Table 4. </a:t>
            </a:r>
            <a:r>
              <a:rPr kumimoji="0" lang="en-AU" altLang="en-US" sz="11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 comparison of pre MAST to.</a:t>
            </a:r>
            <a:endParaRPr kumimoji="0" lang="en-AU"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261748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323528" y="1825625"/>
            <a:ext cx="8568952" cy="4351338"/>
          </a:xfrm>
        </p:spPr>
        <p:txBody>
          <a:bodyPr/>
          <a:lstStyle/>
          <a:p>
            <a:r>
              <a:rPr lang="en-AU" sz="4000" dirty="0">
                <a:solidFill>
                  <a:srgbClr val="00B050"/>
                </a:solidFill>
              </a:rPr>
              <a:t>Those with </a:t>
            </a:r>
            <a:r>
              <a:rPr lang="en-AU" sz="4000" dirty="0" smtClean="0">
                <a:solidFill>
                  <a:srgbClr val="00B050"/>
                </a:solidFill>
              </a:rPr>
              <a:t>ERI </a:t>
            </a:r>
            <a:r>
              <a:rPr lang="en-AU" sz="4000" u="sng" dirty="0" smtClean="0">
                <a:solidFill>
                  <a:srgbClr val="00B050"/>
                </a:solidFill>
              </a:rPr>
              <a:t>&gt;</a:t>
            </a:r>
            <a:r>
              <a:rPr lang="en-AU" sz="4000" dirty="0">
                <a:solidFill>
                  <a:srgbClr val="00B050"/>
                </a:solidFill>
              </a:rPr>
              <a:t>1 had substantive decrements </a:t>
            </a:r>
            <a:r>
              <a:rPr lang="en-AU" sz="4000" dirty="0" smtClean="0">
                <a:solidFill>
                  <a:srgbClr val="00B050"/>
                </a:solidFill>
              </a:rPr>
              <a:t>in decision-making</a:t>
            </a:r>
            <a:endParaRPr lang="en-AU" dirty="0"/>
          </a:p>
        </p:txBody>
      </p:sp>
    </p:spTree>
    <p:extLst>
      <p:ext uri="{BB962C8B-B14F-4D97-AF65-F5344CB8AC3E}">
        <p14:creationId xmlns:p14="http://schemas.microsoft.com/office/powerpoint/2010/main" val="806695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AU"/>
          </a:p>
        </p:txBody>
      </p:sp>
      <p:sp>
        <p:nvSpPr>
          <p:cNvPr id="3" name="Title 2"/>
          <p:cNvSpPr>
            <a:spLocks noGrp="1"/>
          </p:cNvSpPr>
          <p:nvPr>
            <p:ph type="title"/>
          </p:nvPr>
        </p:nvSpPr>
        <p:spPr/>
        <p:txBody>
          <a:bodyPr/>
          <a:lstStyle/>
          <a:p>
            <a:r>
              <a:rPr lang="en-AU" dirty="0" smtClean="0"/>
              <a:t>,</a:t>
            </a:r>
            <a:endParaRPr lang="en-AU" dirty="0"/>
          </a:p>
        </p:txBody>
      </p:sp>
      <p:sp>
        <p:nvSpPr>
          <p:cNvPr id="4" name="Content Placeholder 3"/>
          <p:cNvSpPr>
            <a:spLocks noGrp="1"/>
          </p:cNvSpPr>
          <p:nvPr>
            <p:ph idx="1"/>
          </p:nvPr>
        </p:nvSpPr>
        <p:spPr>
          <a:xfrm>
            <a:off x="1652902" y="3068960"/>
            <a:ext cx="5943434" cy="6509403"/>
          </a:xfrm>
        </p:spPr>
        <p:txBody>
          <a:bodyPr/>
          <a:lstStyle/>
          <a:p>
            <a:endParaRPr lang="en-AU" dirty="0"/>
          </a:p>
        </p:txBody>
      </p:sp>
      <p:pic>
        <p:nvPicPr>
          <p:cNvPr id="6" name="Picture 5" descr="C:\Users\bjwright\AppData\Local\Microsoft\Windows\Temporary Internet Files\Content.Outlook\1X63B3N0\Figure 2 (00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88640"/>
            <a:ext cx="8568952" cy="6408712"/>
          </a:xfrm>
          <a:prstGeom prst="rect">
            <a:avLst/>
          </a:prstGeom>
          <a:noFill/>
          <a:ln>
            <a:noFill/>
          </a:ln>
        </p:spPr>
      </p:pic>
    </p:spTree>
    <p:extLst>
      <p:ext uri="{BB962C8B-B14F-4D97-AF65-F5344CB8AC3E}">
        <p14:creationId xmlns:p14="http://schemas.microsoft.com/office/powerpoint/2010/main" val="41509880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AU"/>
          </a:p>
        </p:txBody>
      </p:sp>
      <p:sp>
        <p:nvSpPr>
          <p:cNvPr id="3" name="Title 2"/>
          <p:cNvSpPr>
            <a:spLocks noGrp="1"/>
          </p:cNvSpPr>
          <p:nvPr>
            <p:ph type="title"/>
          </p:nvPr>
        </p:nvSpPr>
        <p:spPr/>
        <p:txBody>
          <a:bodyPr/>
          <a:lstStyle/>
          <a:p>
            <a:endParaRPr lang="en-AU" dirty="0"/>
          </a:p>
        </p:txBody>
      </p:sp>
      <p:sp>
        <p:nvSpPr>
          <p:cNvPr id="4" name="Content Placeholder 3"/>
          <p:cNvSpPr>
            <a:spLocks noGrp="1"/>
          </p:cNvSpPr>
          <p:nvPr>
            <p:ph idx="1"/>
          </p:nvPr>
        </p:nvSpPr>
        <p:spPr/>
        <p:txBody>
          <a:bodyPr>
            <a:normAutofit/>
          </a:bodyPr>
          <a:lstStyle/>
          <a:p>
            <a:r>
              <a:rPr lang="en-AU" sz="3600" dirty="0" smtClean="0">
                <a:solidFill>
                  <a:schemeClr val="accent2">
                    <a:lumMod val="60000"/>
                    <a:lumOff val="40000"/>
                  </a:schemeClr>
                </a:solidFill>
              </a:rPr>
              <a:t>So, the speed and accuracy of their decision-making was diminished……. </a:t>
            </a:r>
          </a:p>
          <a:p>
            <a:endParaRPr lang="en-AU" sz="3600" dirty="0">
              <a:solidFill>
                <a:schemeClr val="accent2">
                  <a:lumMod val="60000"/>
                  <a:lumOff val="40000"/>
                </a:schemeClr>
              </a:solidFill>
            </a:endParaRPr>
          </a:p>
          <a:p>
            <a:r>
              <a:rPr lang="en-AU" sz="3600" dirty="0" smtClean="0">
                <a:solidFill>
                  <a:schemeClr val="accent2">
                    <a:lumMod val="60000"/>
                    <a:lumOff val="40000"/>
                  </a:schemeClr>
                </a:solidFill>
              </a:rPr>
              <a:t>ok, what does that mean exactly?</a:t>
            </a:r>
            <a:endParaRPr lang="en-AU" sz="3600" dirty="0">
              <a:solidFill>
                <a:schemeClr val="accent2">
                  <a:lumMod val="60000"/>
                  <a:lumOff val="40000"/>
                </a:schemeClr>
              </a:solidFill>
            </a:endParaRPr>
          </a:p>
        </p:txBody>
      </p:sp>
    </p:spTree>
    <p:extLst>
      <p:ext uri="{BB962C8B-B14F-4D97-AF65-F5344CB8AC3E}">
        <p14:creationId xmlns:p14="http://schemas.microsoft.com/office/powerpoint/2010/main" val="3189866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Insert Polls 1 &amp; 2 here</a:t>
            </a:r>
            <a:endParaRPr lang="en-AU" dirty="0"/>
          </a:p>
        </p:txBody>
      </p:sp>
    </p:spTree>
    <p:extLst>
      <p:ext uri="{BB962C8B-B14F-4D97-AF65-F5344CB8AC3E}">
        <p14:creationId xmlns:p14="http://schemas.microsoft.com/office/powerpoint/2010/main" val="1353594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AU"/>
          </a:p>
        </p:txBody>
      </p:sp>
      <p:sp>
        <p:nvSpPr>
          <p:cNvPr id="3" name="Title 2"/>
          <p:cNvSpPr>
            <a:spLocks noGrp="1"/>
          </p:cNvSpPr>
          <p:nvPr>
            <p:ph type="title"/>
          </p:nvPr>
        </p:nvSpPr>
        <p:spPr/>
        <p:txBody>
          <a:bodyPr/>
          <a:lstStyle/>
          <a:p>
            <a:r>
              <a:rPr lang="en-AU" dirty="0" smtClean="0"/>
              <a:t>Insert Poll 3 here</a:t>
            </a:r>
            <a:endParaRPr lang="en-AU" dirty="0"/>
          </a:p>
        </p:txBody>
      </p:sp>
      <p:sp>
        <p:nvSpPr>
          <p:cNvPr id="4" name="Content Placeholder 3"/>
          <p:cNvSpPr>
            <a:spLocks noGrp="1"/>
          </p:cNvSpPr>
          <p:nvPr>
            <p:ph idx="1"/>
          </p:nvPr>
        </p:nvSpPr>
        <p:spPr/>
        <p:txBody>
          <a:bodyPr/>
          <a:lstStyle/>
          <a:p>
            <a:endParaRPr lang="en-AU"/>
          </a:p>
        </p:txBody>
      </p:sp>
    </p:spTree>
    <p:extLst>
      <p:ext uri="{BB962C8B-B14F-4D97-AF65-F5344CB8AC3E}">
        <p14:creationId xmlns:p14="http://schemas.microsoft.com/office/powerpoint/2010/main" val="1534463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AU"/>
          </a:p>
        </p:txBody>
      </p:sp>
      <p:sp>
        <p:nvSpPr>
          <p:cNvPr id="3" name="Title 2"/>
          <p:cNvSpPr>
            <a:spLocks noGrp="1"/>
          </p:cNvSpPr>
          <p:nvPr>
            <p:ph type="title"/>
          </p:nvPr>
        </p:nvSpPr>
        <p:spPr/>
        <p:txBody>
          <a:bodyPr/>
          <a:lstStyle/>
          <a:p>
            <a:endParaRPr lang="en-AU"/>
          </a:p>
        </p:txBody>
      </p:sp>
      <p:sp>
        <p:nvSpPr>
          <p:cNvPr id="4" name="Content Placeholder 3"/>
          <p:cNvSpPr>
            <a:spLocks noGrp="1"/>
          </p:cNvSpPr>
          <p:nvPr>
            <p:ph idx="1"/>
          </p:nvPr>
        </p:nvSpPr>
        <p:spPr/>
        <p:txBody>
          <a:bodyPr>
            <a:normAutofit/>
          </a:bodyPr>
          <a:lstStyle/>
          <a:p>
            <a:r>
              <a:rPr lang="en-AU" sz="3600" b="1" dirty="0" smtClean="0">
                <a:solidFill>
                  <a:srgbClr val="FFFF99"/>
                </a:solidFill>
              </a:rPr>
              <a:t>“Jockeys had </a:t>
            </a:r>
            <a:r>
              <a:rPr lang="en-AU" sz="3600" b="1" dirty="0">
                <a:solidFill>
                  <a:srgbClr val="FFFF99"/>
                </a:solidFill>
              </a:rPr>
              <a:t>decrements in their decision-making that were comparable with having a blood </a:t>
            </a:r>
            <a:r>
              <a:rPr lang="en-AU" sz="3600" b="1" dirty="0" smtClean="0">
                <a:solidFill>
                  <a:srgbClr val="FFFF99"/>
                </a:solidFill>
              </a:rPr>
              <a:t>alcohol concentration </a:t>
            </a:r>
            <a:r>
              <a:rPr lang="en-AU" sz="3600" b="1" dirty="0">
                <a:solidFill>
                  <a:srgbClr val="FFFF99"/>
                </a:solidFill>
              </a:rPr>
              <a:t>(BAC) of </a:t>
            </a:r>
            <a:r>
              <a:rPr lang="en-AU" sz="3600" b="1" dirty="0" smtClean="0">
                <a:solidFill>
                  <a:srgbClr val="FFFF99"/>
                </a:solidFill>
              </a:rPr>
              <a:t>0.08%.”</a:t>
            </a:r>
            <a:endParaRPr lang="en-AU" sz="3600" b="1" dirty="0">
              <a:solidFill>
                <a:srgbClr val="FFFF99"/>
              </a:solidFill>
            </a:endParaRPr>
          </a:p>
        </p:txBody>
      </p:sp>
    </p:spTree>
    <p:extLst>
      <p:ext uri="{BB962C8B-B14F-4D97-AF65-F5344CB8AC3E}">
        <p14:creationId xmlns:p14="http://schemas.microsoft.com/office/powerpoint/2010/main" val="25404909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332656"/>
            <a:ext cx="7560840" cy="7848302"/>
          </a:xfrm>
          <a:prstGeom prst="rect">
            <a:avLst/>
          </a:prstGeom>
        </p:spPr>
        <p:txBody>
          <a:bodyPr wrap="square">
            <a:spAutoFit/>
          </a:bodyPr>
          <a:lstStyle/>
          <a:p>
            <a:r>
              <a:rPr lang="en-GB" sz="2800" dirty="0" smtClean="0">
                <a:solidFill>
                  <a:srgbClr val="00B0F0"/>
                </a:solidFill>
                <a:latin typeface="Times New Roman" panose="02020603050405020304" pitchFamily="18" charset="0"/>
                <a:ea typeface="Times New Roman" panose="02020603050405020304" pitchFamily="18" charset="0"/>
              </a:rPr>
              <a:t>*Interestingly</a:t>
            </a:r>
            <a:r>
              <a:rPr lang="en-GB" sz="2800" dirty="0">
                <a:solidFill>
                  <a:srgbClr val="00B0F0"/>
                </a:solidFill>
                <a:latin typeface="Times New Roman" panose="02020603050405020304" pitchFamily="18" charset="0"/>
                <a:ea typeface="Times New Roman" panose="02020603050405020304" pitchFamily="18" charset="0"/>
              </a:rPr>
              <a:t>, processing speed and choice reaction time were the most complex of our decision-making and reaction time assessments and these were most impacted by higher ERI and LF/HF ratio. </a:t>
            </a:r>
            <a:endParaRPr lang="en-GB" sz="2800" dirty="0" smtClean="0">
              <a:solidFill>
                <a:srgbClr val="00B0F0"/>
              </a:solidFill>
              <a:latin typeface="Times New Roman" panose="02020603050405020304" pitchFamily="18" charset="0"/>
              <a:ea typeface="Times New Roman" panose="02020603050405020304" pitchFamily="18" charset="0"/>
            </a:endParaRPr>
          </a:p>
          <a:p>
            <a:r>
              <a:rPr lang="en-AU" sz="2800" dirty="0"/>
              <a:t>The ERI ratio cut off (ERI &gt;1 vs ERI ≤1) and a higher LF/HF ratio across the acute experiment interact to best explain the relationship with poor choice reaction time and processing speed </a:t>
            </a:r>
            <a:endParaRPr lang="en-AU" sz="2800" dirty="0" smtClean="0"/>
          </a:p>
          <a:p>
            <a:endParaRPr lang="en-GB" sz="2800" dirty="0">
              <a:latin typeface="Times New Roman" panose="02020603050405020304" pitchFamily="18" charset="0"/>
              <a:ea typeface="Times New Roman" panose="02020603050405020304" pitchFamily="18" charset="0"/>
            </a:endParaRPr>
          </a:p>
          <a:p>
            <a:r>
              <a:rPr lang="en-GB" sz="2800" dirty="0" smtClean="0">
                <a:solidFill>
                  <a:srgbClr val="00B050"/>
                </a:solidFill>
                <a:latin typeface="Times New Roman" panose="02020603050405020304" pitchFamily="18" charset="0"/>
                <a:ea typeface="Times New Roman" panose="02020603050405020304" pitchFamily="18" charset="0"/>
              </a:rPr>
              <a:t>*What </a:t>
            </a:r>
            <a:r>
              <a:rPr lang="en-GB" sz="2800" dirty="0">
                <a:solidFill>
                  <a:srgbClr val="00B050"/>
                </a:solidFill>
                <a:latin typeface="Times New Roman" panose="02020603050405020304" pitchFamily="18" charset="0"/>
                <a:ea typeface="Times New Roman" panose="02020603050405020304" pitchFamily="18" charset="0"/>
              </a:rPr>
              <a:t>these findings hint at, but cannot validly infer, is that jockeys are at risk of falls and poor or dangerous performance when experiencing increased stress as assessed by ERI and LF/HF ratio.</a:t>
            </a:r>
            <a:r>
              <a:rPr lang="en-AU" sz="2800" dirty="0">
                <a:solidFill>
                  <a:srgbClr val="00B050"/>
                </a:solidFill>
                <a:latin typeface="Times New Roman" panose="02020603050405020304" pitchFamily="18" charset="0"/>
                <a:ea typeface="Calibri" panose="020F0502020204030204" pitchFamily="34" charset="0"/>
              </a:rPr>
              <a:t> </a:t>
            </a:r>
            <a:endParaRPr lang="en-AU" sz="2800" dirty="0" smtClean="0">
              <a:solidFill>
                <a:srgbClr val="00B050"/>
              </a:solidFill>
              <a:latin typeface="Times New Roman" panose="02020603050405020304" pitchFamily="18" charset="0"/>
              <a:ea typeface="Calibri" panose="020F0502020204030204" pitchFamily="34" charset="0"/>
            </a:endParaRPr>
          </a:p>
          <a:p>
            <a:endParaRPr lang="en-AU" sz="2800" dirty="0">
              <a:latin typeface="Times New Roman" panose="02020603050405020304" pitchFamily="18" charset="0"/>
              <a:ea typeface="Calibri" panose="020F0502020204030204" pitchFamily="34" charset="0"/>
            </a:endParaRPr>
          </a:p>
          <a:p>
            <a:r>
              <a:rPr lang="en-AU" sz="2800" dirty="0" smtClean="0">
                <a:latin typeface="Times New Roman" panose="02020603050405020304" pitchFamily="18" charset="0"/>
                <a:ea typeface="Calibri" panose="020F0502020204030204" pitchFamily="34" charset="0"/>
              </a:rPr>
              <a:t>*The </a:t>
            </a:r>
            <a:r>
              <a:rPr lang="en-AU" sz="2800" dirty="0">
                <a:latin typeface="Times New Roman" panose="02020603050405020304" pitchFamily="18" charset="0"/>
                <a:ea typeface="Calibri" panose="020F0502020204030204" pitchFamily="34" charset="0"/>
              </a:rPr>
              <a:t>challenge for future research will be to assess the ecological validity of our findings</a:t>
            </a:r>
            <a:endParaRPr lang="en-AU" sz="2800" dirty="0"/>
          </a:p>
        </p:txBody>
      </p:sp>
    </p:spTree>
    <p:extLst>
      <p:ext uri="{BB962C8B-B14F-4D97-AF65-F5344CB8AC3E}">
        <p14:creationId xmlns:p14="http://schemas.microsoft.com/office/powerpoint/2010/main" val="11376594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4" name="Content Placeholder 3"/>
          <p:cNvPicPr>
            <a:picLocks noGrp="1" noChangeAspect="1"/>
          </p:cNvPicPr>
          <p:nvPr>
            <p:ph idx="1"/>
          </p:nvPr>
        </p:nvPicPr>
        <p:blipFill rotWithShape="1">
          <a:blip r:embed="rId2"/>
          <a:srcRect l="1651" r="1669"/>
          <a:stretch/>
        </p:blipFill>
        <p:spPr>
          <a:xfrm>
            <a:off x="-6047" y="620688"/>
            <a:ext cx="9150047" cy="3998340"/>
          </a:xfrm>
          <a:prstGeom prst="rect">
            <a:avLst/>
          </a:prstGeom>
        </p:spPr>
      </p:pic>
    </p:spTree>
    <p:extLst>
      <p:ext uri="{BB962C8B-B14F-4D97-AF65-F5344CB8AC3E}">
        <p14:creationId xmlns:p14="http://schemas.microsoft.com/office/powerpoint/2010/main" val="1703339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BJWright\OneDrive - LA TROBE UNIVERSITY\stick\Ray\RayPNE2.JPG"/>
          <p:cNvPicPr>
            <a:picLocks noGrp="1"/>
          </p:cNvPicPr>
          <p:nvPr>
            <p:ph idx="1"/>
          </p:nvPr>
        </p:nvPicPr>
        <p:blipFill rotWithShape="1">
          <a:blip r:embed="rId2" cstate="print">
            <a:extLst>
              <a:ext uri="{28A0092B-C50C-407E-A947-70E740481C1C}">
                <a14:useLocalDpi xmlns:a14="http://schemas.microsoft.com/office/drawing/2010/main" val="0"/>
              </a:ext>
            </a:extLst>
          </a:blip>
          <a:srcRect r="67201"/>
          <a:stretch/>
        </p:blipFill>
        <p:spPr bwMode="auto">
          <a:xfrm>
            <a:off x="1403648" y="0"/>
            <a:ext cx="5544616" cy="5517232"/>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323528" y="5517232"/>
            <a:ext cx="8640960" cy="1200329"/>
          </a:xfrm>
          <a:prstGeom prst="rect">
            <a:avLst/>
          </a:prstGeom>
        </p:spPr>
        <p:txBody>
          <a:bodyPr wrap="square">
            <a:spAutoFit/>
          </a:bodyPr>
          <a:lstStyle/>
          <a:p>
            <a:pPr>
              <a:spcAft>
                <a:spcPts val="0"/>
              </a:spcAft>
            </a:pPr>
            <a:r>
              <a:rPr lang="en-GB"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Figure 2. </a:t>
            </a:r>
            <a:r>
              <a:rPr lang="en-GB" sz="24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Illustration of the association between ERI and Choice reaction time for those with low (</a:t>
            </a:r>
            <a:r>
              <a:rPr lang="en-GB" sz="2400"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n </a:t>
            </a:r>
            <a:r>
              <a:rPr lang="en-GB" sz="24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49) and high (</a:t>
            </a:r>
            <a:r>
              <a:rPr lang="en-GB" sz="2400"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n =</a:t>
            </a:r>
            <a:r>
              <a:rPr lang="en-GB" sz="24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30) levels of </a:t>
            </a:r>
            <a:r>
              <a:rPr lang="en-GB" sz="24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sAA</a:t>
            </a:r>
            <a:r>
              <a:rPr lang="en-GB" sz="24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reactivity.</a:t>
            </a:r>
            <a:endParaRPr lang="en-AU" sz="2400" dirty="0">
              <a:solidFill>
                <a:srgbClr val="FFFF0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16563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188640"/>
            <a:ext cx="7886700" cy="1325563"/>
          </a:xfrm>
        </p:spPr>
        <p:txBody>
          <a:bodyPr>
            <a:normAutofit fontScale="90000"/>
          </a:bodyPr>
          <a:lstStyle/>
          <a:p>
            <a:r>
              <a:rPr lang="en-AU" dirty="0" smtClean="0"/>
              <a:t>Stage 3  </a:t>
            </a:r>
            <a:br>
              <a:rPr lang="en-AU" dirty="0" smtClean="0"/>
            </a:br>
            <a:r>
              <a:rPr lang="en-AU" b="1" u="sng" dirty="0" smtClean="0">
                <a:solidFill>
                  <a:schemeClr val="tx2">
                    <a:lumMod val="10000"/>
                  </a:schemeClr>
                </a:solidFill>
              </a:rPr>
              <a:t>CONVIRT</a:t>
            </a:r>
            <a:r>
              <a:rPr lang="en-AU" dirty="0">
                <a:solidFill>
                  <a:srgbClr val="00B050"/>
                </a:solidFill>
              </a:rPr>
              <a:t/>
            </a:r>
            <a:br>
              <a:rPr lang="en-AU" dirty="0">
                <a:solidFill>
                  <a:srgbClr val="00B050"/>
                </a:solidFill>
              </a:rPr>
            </a:br>
            <a:endParaRPr lang="en-AU" dirty="0"/>
          </a:p>
        </p:txBody>
      </p:sp>
      <p:sp>
        <p:nvSpPr>
          <p:cNvPr id="3" name="Content Placeholder 2"/>
          <p:cNvSpPr>
            <a:spLocks noGrp="1"/>
          </p:cNvSpPr>
          <p:nvPr>
            <p:ph idx="1"/>
          </p:nvPr>
        </p:nvSpPr>
        <p:spPr>
          <a:xfrm>
            <a:off x="107504" y="1339805"/>
            <a:ext cx="8856984" cy="4979647"/>
          </a:xfrm>
        </p:spPr>
        <p:txBody>
          <a:bodyPr>
            <a:noAutofit/>
          </a:bodyPr>
          <a:lstStyle/>
          <a:p>
            <a:pPr marL="0" indent="0">
              <a:buNone/>
            </a:pPr>
            <a:r>
              <a:rPr lang="en-AU" sz="2800" dirty="0" smtClean="0">
                <a:solidFill>
                  <a:srgbClr val="00B050"/>
                </a:solidFill>
              </a:rPr>
              <a:t>CONVIRT is a built-for-purpose virtual reality tool that has been successfully created to more realistically assess a jockey’s decision-making in their working environment.</a:t>
            </a:r>
          </a:p>
          <a:p>
            <a:pPr marL="0" indent="0">
              <a:buNone/>
            </a:pPr>
            <a:endParaRPr lang="en-AU" sz="2800" dirty="0">
              <a:solidFill>
                <a:srgbClr val="00B050"/>
              </a:solidFill>
            </a:endParaRPr>
          </a:p>
          <a:p>
            <a:pPr marL="0" indent="0">
              <a:buNone/>
            </a:pPr>
            <a:r>
              <a:rPr lang="en-AU" sz="2800" dirty="0" smtClean="0">
                <a:solidFill>
                  <a:srgbClr val="00B050"/>
                </a:solidFill>
              </a:rPr>
              <a:t>Importantly, CONVIRT uses eye tracking technology to measure the speed of ocular movement in response to stimuli to assess visual processing speed. </a:t>
            </a:r>
          </a:p>
          <a:p>
            <a:pPr marL="0" indent="0">
              <a:buNone/>
            </a:pPr>
            <a:endParaRPr lang="en-AU" sz="2800" dirty="0">
              <a:solidFill>
                <a:srgbClr val="00B050"/>
              </a:solidFill>
            </a:endParaRPr>
          </a:p>
          <a:p>
            <a:pPr marL="0" indent="0">
              <a:buNone/>
            </a:pPr>
            <a:r>
              <a:rPr lang="en-AU" sz="2800" dirty="0" smtClean="0">
                <a:solidFill>
                  <a:srgbClr val="00B050"/>
                </a:solidFill>
              </a:rPr>
              <a:t>We anticipate that we will be developing similar technologies for other sporting codes and occupations where the consequences of poor decision-making are dire.</a:t>
            </a:r>
          </a:p>
          <a:p>
            <a:pPr marL="0" indent="0">
              <a:buNone/>
            </a:pPr>
            <a:endParaRPr lang="en-AU" dirty="0">
              <a:solidFill>
                <a:srgbClr val="00B050"/>
              </a:solidFill>
            </a:endParaRPr>
          </a:p>
          <a:p>
            <a:pPr marL="0" indent="0">
              <a:buNone/>
            </a:pPr>
            <a:endParaRPr lang="en-AU" dirty="0">
              <a:solidFill>
                <a:srgbClr val="00B050"/>
              </a:solidFill>
            </a:endParaRPr>
          </a:p>
        </p:txBody>
      </p:sp>
    </p:spTree>
    <p:extLst>
      <p:ext uri="{BB962C8B-B14F-4D97-AF65-F5344CB8AC3E}">
        <p14:creationId xmlns:p14="http://schemas.microsoft.com/office/powerpoint/2010/main" val="1450069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p:cNvPicPr>
          <p:nvPr>
            <p:ph idx="1"/>
          </p:nvPr>
        </p:nvPicPr>
        <p:blipFill rotWithShape="1">
          <a:blip r:embed="rId3" cstate="print">
            <a:extLst>
              <a:ext uri="{28A0092B-C50C-407E-A947-70E740481C1C}">
                <a14:useLocalDpi xmlns:a14="http://schemas.microsoft.com/office/drawing/2010/main" val="0"/>
              </a:ext>
            </a:extLst>
          </a:blip>
          <a:srcRect r="68881"/>
          <a:stretch/>
        </p:blipFill>
        <p:spPr>
          <a:xfrm>
            <a:off x="484710" y="452718"/>
            <a:ext cx="7687690" cy="4992506"/>
          </a:xfrm>
          <a:prstGeom prst="rect">
            <a:avLst/>
          </a:prstGeom>
        </p:spPr>
      </p:pic>
      <p:sp>
        <p:nvSpPr>
          <p:cNvPr id="5" name="TextBox 4"/>
          <p:cNvSpPr txBox="1"/>
          <p:nvPr/>
        </p:nvSpPr>
        <p:spPr>
          <a:xfrm>
            <a:off x="827584" y="5445224"/>
            <a:ext cx="7488832" cy="923330"/>
          </a:xfrm>
          <a:prstGeom prst="rect">
            <a:avLst/>
          </a:prstGeom>
          <a:noFill/>
        </p:spPr>
        <p:txBody>
          <a:bodyPr wrap="square" rtlCol="0">
            <a:spAutoFit/>
          </a:bodyPr>
          <a:lstStyle/>
          <a:p>
            <a:r>
              <a:rPr lang="en-AU" dirty="0"/>
              <a:t>V</a:t>
            </a:r>
            <a:r>
              <a:rPr lang="en-GB" dirty="0" err="1"/>
              <a:t>irtual</a:t>
            </a:r>
            <a:r>
              <a:rPr lang="en-GB" dirty="0"/>
              <a:t> reality decision-making tool (CONVIRT) </a:t>
            </a:r>
          </a:p>
          <a:p>
            <a:pPr marL="342900" indent="-342900">
              <a:buAutoNum type="alphaLcParenBoth"/>
            </a:pPr>
            <a:r>
              <a:rPr lang="en-AU" dirty="0"/>
              <a:t>Jockey will ride the mechanical horse and view the virtual race track through the Oculus Rift Head Mounted Display (HMD), </a:t>
            </a:r>
          </a:p>
        </p:txBody>
      </p:sp>
    </p:spTree>
    <p:extLst>
      <p:ext uri="{BB962C8B-B14F-4D97-AF65-F5344CB8AC3E}">
        <p14:creationId xmlns:p14="http://schemas.microsoft.com/office/powerpoint/2010/main" val="271041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476672"/>
            <a:ext cx="8824355" cy="4968552"/>
          </a:xfrm>
          <a:prstGeom prst="rect">
            <a:avLst/>
          </a:prstGeom>
        </p:spPr>
      </p:pic>
    </p:spTree>
    <p:extLst>
      <p:ext uri="{BB962C8B-B14F-4D97-AF65-F5344CB8AC3E}">
        <p14:creationId xmlns:p14="http://schemas.microsoft.com/office/powerpoint/2010/main" val="7118256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p:cNvPicPr>
          <p:nvPr>
            <p:ph idx="1"/>
          </p:nvPr>
        </p:nvPicPr>
        <p:blipFill rotWithShape="1">
          <a:blip r:embed="rId3" cstate="print">
            <a:extLst>
              <a:ext uri="{28A0092B-C50C-407E-A947-70E740481C1C}">
                <a14:useLocalDpi xmlns:a14="http://schemas.microsoft.com/office/drawing/2010/main" val="0"/>
              </a:ext>
            </a:extLst>
          </a:blip>
          <a:srcRect l="31622" r="37546"/>
          <a:stretch/>
        </p:blipFill>
        <p:spPr>
          <a:xfrm>
            <a:off x="827584" y="452718"/>
            <a:ext cx="6572268" cy="5352546"/>
          </a:xfrm>
          <a:prstGeom prst="rect">
            <a:avLst/>
          </a:prstGeom>
        </p:spPr>
      </p:pic>
      <p:sp>
        <p:nvSpPr>
          <p:cNvPr id="5" name="TextBox 4"/>
          <p:cNvSpPr txBox="1"/>
          <p:nvPr/>
        </p:nvSpPr>
        <p:spPr>
          <a:xfrm>
            <a:off x="251520" y="5805264"/>
            <a:ext cx="8335762" cy="830997"/>
          </a:xfrm>
          <a:prstGeom prst="rect">
            <a:avLst/>
          </a:prstGeom>
          <a:noFill/>
        </p:spPr>
        <p:txBody>
          <a:bodyPr wrap="square" rtlCol="0">
            <a:spAutoFit/>
          </a:bodyPr>
          <a:lstStyle/>
          <a:p>
            <a:r>
              <a:rPr lang="en-AU" sz="2400" dirty="0" smtClean="0"/>
              <a:t>(</a:t>
            </a:r>
            <a:r>
              <a:rPr lang="en-AU" sz="2400" dirty="0"/>
              <a:t>b) Riding crop </a:t>
            </a:r>
            <a:r>
              <a:rPr lang="en-AU" sz="2400" dirty="0" smtClean="0"/>
              <a:t>has a </a:t>
            </a:r>
            <a:r>
              <a:rPr lang="en-AU" sz="2400" dirty="0"/>
              <a:t>custom integrated Bluetooth button to detect jockey </a:t>
            </a:r>
            <a:r>
              <a:rPr lang="en-AU" sz="2400" dirty="0" smtClean="0"/>
              <a:t>response</a:t>
            </a:r>
          </a:p>
        </p:txBody>
      </p:sp>
    </p:spTree>
    <p:extLst>
      <p:ext uri="{BB962C8B-B14F-4D97-AF65-F5344CB8AC3E}">
        <p14:creationId xmlns:p14="http://schemas.microsoft.com/office/powerpoint/2010/main" val="30133798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5" name="TextBox 4"/>
          <p:cNvSpPr txBox="1"/>
          <p:nvPr/>
        </p:nvSpPr>
        <p:spPr>
          <a:xfrm>
            <a:off x="738922" y="5661248"/>
            <a:ext cx="7560840" cy="830997"/>
          </a:xfrm>
          <a:prstGeom prst="rect">
            <a:avLst/>
          </a:prstGeom>
          <a:noFill/>
        </p:spPr>
        <p:txBody>
          <a:bodyPr wrap="square" rtlCol="0">
            <a:spAutoFit/>
          </a:bodyPr>
          <a:lstStyle/>
          <a:p>
            <a:r>
              <a:rPr lang="en-AU" sz="2400" dirty="0"/>
              <a:t>(c) Virtual environment (VE) </a:t>
            </a:r>
            <a:r>
              <a:rPr lang="en-AU" sz="2400" dirty="0" smtClean="0"/>
              <a:t>shows </a:t>
            </a:r>
            <a:r>
              <a:rPr lang="en-AU" sz="2400" dirty="0"/>
              <a:t>the randomly generated geometric cues</a:t>
            </a:r>
          </a:p>
        </p:txBody>
      </p:sp>
      <p:pic>
        <p:nvPicPr>
          <p:cNvPr id="6" name="Content Placeholder 5" descr="C:\Users\bjwright\OneDrive - LA TROBE UNIVERSITY\stick\Jockeys\Linkage\Linkage 2017\Three Images V2.png"/>
          <p:cNvPicPr>
            <a:picLocks noGrp="1"/>
          </p:cNvPicPr>
          <p:nvPr>
            <p:ph idx="1"/>
          </p:nvPr>
        </p:nvPicPr>
        <p:blipFill rotWithShape="1">
          <a:blip r:embed="rId3" cstate="print">
            <a:extLst>
              <a:ext uri="{28A0092B-C50C-407E-A947-70E740481C1C}">
                <a14:useLocalDpi xmlns:a14="http://schemas.microsoft.com/office/drawing/2010/main" val="0"/>
              </a:ext>
            </a:extLst>
          </a:blip>
          <a:srcRect l="63036"/>
          <a:stretch/>
        </p:blipFill>
        <p:spPr bwMode="auto">
          <a:xfrm>
            <a:off x="107504" y="548680"/>
            <a:ext cx="8640960" cy="5112568"/>
          </a:xfrm>
          <a:prstGeom prst="rect">
            <a:avLst/>
          </a:prstGeom>
          <a:noFill/>
          <a:ln>
            <a:noFill/>
          </a:ln>
        </p:spPr>
      </p:pic>
    </p:spTree>
    <p:extLst>
      <p:ext uri="{BB962C8B-B14F-4D97-AF65-F5344CB8AC3E}">
        <p14:creationId xmlns:p14="http://schemas.microsoft.com/office/powerpoint/2010/main" val="4239108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347864" y="116632"/>
            <a:ext cx="7055380" cy="1400530"/>
          </a:xfrm>
        </p:spPr>
        <p:txBody>
          <a:bodyPr>
            <a:normAutofit fontScale="90000"/>
          </a:bodyPr>
          <a:lstStyle/>
          <a:p>
            <a:pPr eaLnBrk="1" hangingPunct="1"/>
            <a:r>
              <a:rPr lang="en-AU" dirty="0" smtClean="0">
                <a:solidFill>
                  <a:schemeClr val="tx2">
                    <a:lumMod val="75000"/>
                  </a:schemeClr>
                </a:solidFill>
              </a:rPr>
              <a:t>Why Jockeys ?</a:t>
            </a:r>
            <a:r>
              <a:rPr lang="en-AU" sz="2800" dirty="0" smtClean="0"/>
              <a:t/>
            </a:r>
            <a:br>
              <a:rPr lang="en-AU" sz="2800" dirty="0" smtClean="0"/>
            </a:br>
            <a:r>
              <a:rPr lang="en-AU" sz="2800" dirty="0"/>
              <a:t/>
            </a:r>
            <a:br>
              <a:rPr lang="en-AU" sz="2800" dirty="0"/>
            </a:br>
            <a:r>
              <a:rPr lang="en-AU" sz="2800" dirty="0" smtClean="0"/>
              <a:t/>
            </a:r>
            <a:br>
              <a:rPr lang="en-AU" sz="2800" dirty="0" smtClean="0"/>
            </a:br>
            <a:endParaRPr lang="en-AU" sz="2800" dirty="0" smtClean="0"/>
          </a:p>
        </p:txBody>
      </p:sp>
      <p:sp>
        <p:nvSpPr>
          <p:cNvPr id="4099" name="Rectangle 3"/>
          <p:cNvSpPr>
            <a:spLocks noGrp="1" noChangeArrowheads="1"/>
          </p:cNvSpPr>
          <p:nvPr>
            <p:ph idx="1"/>
          </p:nvPr>
        </p:nvSpPr>
        <p:spPr>
          <a:xfrm>
            <a:off x="251520" y="476672"/>
            <a:ext cx="8446393" cy="6381328"/>
          </a:xfrm>
        </p:spPr>
        <p:txBody>
          <a:bodyPr>
            <a:normAutofit fontScale="40000" lnSpcReduction="20000"/>
          </a:bodyPr>
          <a:lstStyle/>
          <a:p>
            <a:pPr>
              <a:lnSpc>
                <a:spcPct val="170000"/>
              </a:lnSpc>
            </a:pPr>
            <a:r>
              <a:rPr lang="en-AU" sz="6000" dirty="0" smtClean="0">
                <a:solidFill>
                  <a:schemeClr val="accent1">
                    <a:lumMod val="60000"/>
                    <a:lumOff val="40000"/>
                  </a:schemeClr>
                </a:solidFill>
              </a:rPr>
              <a:t>Only </a:t>
            </a:r>
            <a:r>
              <a:rPr lang="en-AU" sz="6000" dirty="0">
                <a:solidFill>
                  <a:schemeClr val="accent1">
                    <a:lumMod val="60000"/>
                    <a:lumOff val="40000"/>
                  </a:schemeClr>
                </a:solidFill>
              </a:rPr>
              <a:t>offshore fishing is a more dangerous occupation than being a horse jockey. </a:t>
            </a:r>
            <a:r>
              <a:rPr lang="en-AU" sz="6000" dirty="0" smtClean="0">
                <a:solidFill>
                  <a:schemeClr val="accent1">
                    <a:lumMod val="60000"/>
                    <a:lumOff val="40000"/>
                  </a:schemeClr>
                </a:solidFill>
              </a:rPr>
              <a:t>On average there are 1.5 jockey fatalities annually, </a:t>
            </a:r>
            <a:r>
              <a:rPr lang="en-AU" sz="6000" dirty="0">
                <a:solidFill>
                  <a:schemeClr val="accent1">
                    <a:lumMod val="60000"/>
                    <a:lumOff val="40000"/>
                  </a:schemeClr>
                </a:solidFill>
              </a:rPr>
              <a:t>which from a workforce of 650 active jockeys in Australia represents a significant mortality risk in </a:t>
            </a:r>
            <a:r>
              <a:rPr lang="en-AU" sz="6000" dirty="0" smtClean="0">
                <a:solidFill>
                  <a:schemeClr val="accent1">
                    <a:lumMod val="60000"/>
                    <a:lumOff val="40000"/>
                  </a:schemeClr>
                </a:solidFill>
              </a:rPr>
              <a:t>young </a:t>
            </a:r>
            <a:r>
              <a:rPr lang="en-AU" sz="6000" dirty="0">
                <a:solidFill>
                  <a:schemeClr val="accent1">
                    <a:lumMod val="60000"/>
                    <a:lumOff val="40000"/>
                  </a:schemeClr>
                </a:solidFill>
              </a:rPr>
              <a:t>employees. </a:t>
            </a:r>
            <a:endParaRPr lang="en-AU" sz="6000" dirty="0" smtClean="0">
              <a:solidFill>
                <a:srgbClr val="00B050"/>
              </a:solidFill>
            </a:endParaRPr>
          </a:p>
          <a:p>
            <a:pPr>
              <a:lnSpc>
                <a:spcPct val="170000"/>
              </a:lnSpc>
            </a:pPr>
            <a:r>
              <a:rPr lang="en-AU" sz="6000" dirty="0" smtClean="0">
                <a:solidFill>
                  <a:srgbClr val="00B050"/>
                </a:solidFill>
              </a:rPr>
              <a:t>Jockeys </a:t>
            </a:r>
            <a:r>
              <a:rPr lang="en-AU" sz="6000" dirty="0">
                <a:solidFill>
                  <a:srgbClr val="00B050"/>
                </a:solidFill>
              </a:rPr>
              <a:t>are at high risk of injury </a:t>
            </a:r>
            <a:r>
              <a:rPr lang="en-AU" sz="6000" dirty="0" smtClean="0">
                <a:solidFill>
                  <a:srgbClr val="00B050"/>
                </a:solidFill>
              </a:rPr>
              <a:t>(Hitchens </a:t>
            </a:r>
            <a:r>
              <a:rPr lang="en-AU" sz="6000" dirty="0">
                <a:solidFill>
                  <a:srgbClr val="00B050"/>
                </a:solidFill>
              </a:rPr>
              <a:t>et al., 2009), and this may be compounded by chronic stressors that include managing their diet and weight, and working long hours, while rewards are received sporadically (</a:t>
            </a:r>
            <a:r>
              <a:rPr lang="en-AU" sz="6000" dirty="0" err="1">
                <a:solidFill>
                  <a:srgbClr val="00B050"/>
                </a:solidFill>
              </a:rPr>
              <a:t>Dabscheck</a:t>
            </a:r>
            <a:r>
              <a:rPr lang="en-AU" sz="6000" dirty="0">
                <a:solidFill>
                  <a:srgbClr val="00B050"/>
                </a:solidFill>
              </a:rPr>
              <a:t>, 2015</a:t>
            </a:r>
            <a:r>
              <a:rPr lang="en-AU" sz="6000" dirty="0" smtClean="0">
                <a:solidFill>
                  <a:srgbClr val="00B050"/>
                </a:solidFill>
              </a:rPr>
              <a:t>). </a:t>
            </a:r>
          </a:p>
          <a:p>
            <a:pPr>
              <a:lnSpc>
                <a:spcPct val="170000"/>
              </a:lnSpc>
            </a:pPr>
            <a:endParaRPr lang="en-AU" sz="6000" dirty="0" smtClean="0"/>
          </a:p>
          <a:p>
            <a:pPr eaLnBrk="1" hangingPunct="1">
              <a:lnSpc>
                <a:spcPct val="80000"/>
              </a:lnSpc>
            </a:pPr>
            <a:r>
              <a:rPr lang="en-AU" sz="6000" dirty="0" smtClean="0"/>
              <a:t>Balanced circadian rhythms !!</a:t>
            </a:r>
          </a:p>
          <a:p>
            <a:pPr eaLnBrk="1" hangingPunct="1">
              <a:lnSpc>
                <a:spcPct val="80000"/>
              </a:lnSpc>
            </a:pPr>
            <a:endParaRPr lang="en-AU" sz="1800" dirty="0" smtClean="0"/>
          </a:p>
        </p:txBody>
      </p:sp>
    </p:spTree>
    <p:extLst>
      <p:ext uri="{BB962C8B-B14F-4D97-AF65-F5344CB8AC3E}">
        <p14:creationId xmlns:p14="http://schemas.microsoft.com/office/powerpoint/2010/main" val="2629151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911" y="0"/>
            <a:ext cx="7886700" cy="1325563"/>
          </a:xfrm>
        </p:spPr>
        <p:txBody>
          <a:bodyPr/>
          <a:lstStyle/>
          <a:p>
            <a:pPr algn="ctr"/>
            <a:r>
              <a:rPr lang="en-AU" dirty="0" smtClean="0"/>
              <a:t>CONVIRT to </a:t>
            </a:r>
            <a:r>
              <a:rPr lang="en-AU" dirty="0" err="1" smtClean="0"/>
              <a:t>Cogstate</a:t>
            </a:r>
            <a:r>
              <a:rPr lang="en-AU" dirty="0" smtClean="0"/>
              <a:t> HRV comparison</a:t>
            </a:r>
            <a:endParaRPr lang="en-AU" dirty="0"/>
          </a:p>
        </p:txBody>
      </p:sp>
      <p:sp>
        <p:nvSpPr>
          <p:cNvPr id="3" name="Content Placeholder 2"/>
          <p:cNvSpPr>
            <a:spLocks noGrp="1"/>
          </p:cNvSpPr>
          <p:nvPr>
            <p:ph idx="1"/>
          </p:nvPr>
        </p:nvSpPr>
        <p:spPr>
          <a:xfrm>
            <a:off x="1165609" y="3233638"/>
            <a:ext cx="10515456" cy="9491135"/>
          </a:xfrm>
        </p:spPr>
        <p:txBody>
          <a:bodyPr/>
          <a:lstStyle/>
          <a:p>
            <a:endParaRPr lang="en-AU" dirty="0"/>
          </a:p>
        </p:txBody>
      </p:sp>
      <p:pic>
        <p:nvPicPr>
          <p:cNvPr id="1026" name="img214518" descr="image001"/>
          <p:cNvPicPr>
            <a:picLocks noChangeAspect="1" noChangeArrowheads="1"/>
          </p:cNvPicPr>
          <p:nvPr/>
        </p:nvPicPr>
        <p:blipFill rotWithShape="1">
          <a:blip r:embed="rId2">
            <a:extLst>
              <a:ext uri="{28A0092B-C50C-407E-A947-70E740481C1C}">
                <a14:useLocalDpi xmlns:a14="http://schemas.microsoft.com/office/drawing/2010/main" val="0"/>
              </a:ext>
            </a:extLst>
          </a:blip>
          <a:srcRect l="24205" t="11180" r="6878" b="28725"/>
          <a:stretch/>
        </p:blipFill>
        <p:spPr bwMode="auto">
          <a:xfrm>
            <a:off x="22522" y="1201291"/>
            <a:ext cx="9121478"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267090" y="3140968"/>
            <a:ext cx="1952982" cy="1881286"/>
          </a:xfrm>
          <a:prstGeom prst="rect">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5508104" y="3140968"/>
            <a:ext cx="1944216" cy="1881286"/>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1043608" y="3140968"/>
            <a:ext cx="2021015" cy="1881286"/>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56521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Placeholder 3"/>
          <p:cNvSpPr>
            <a:spLocks noGrp="1"/>
          </p:cNvSpPr>
          <p:nvPr>
            <p:ph type="body" sz="quarter" idx="12"/>
          </p:nvPr>
        </p:nvSpPr>
        <p:spPr/>
        <p:txBody>
          <a:bodyPr/>
          <a:lstStyle/>
          <a:p>
            <a:pPr marL="0" indent="0" eaLnBrk="1" hangingPunct="1"/>
            <a:r>
              <a:rPr>
                <a:solidFill>
                  <a:srgbClr val="7F7F7F"/>
                </a:solidFill>
              </a:rPr>
              <a:t>La Trobe University</a:t>
            </a:r>
          </a:p>
        </p:txBody>
      </p:sp>
      <p:sp>
        <p:nvSpPr>
          <p:cNvPr id="12291" name="Title 2"/>
          <p:cNvSpPr>
            <a:spLocks noGrp="1"/>
          </p:cNvSpPr>
          <p:nvPr>
            <p:ph type="title"/>
          </p:nvPr>
        </p:nvSpPr>
        <p:spPr>
          <a:xfrm>
            <a:off x="107505" y="332656"/>
            <a:ext cx="8784430" cy="765175"/>
          </a:xfrm>
        </p:spPr>
        <p:txBody>
          <a:bodyPr>
            <a:normAutofit/>
          </a:bodyPr>
          <a:lstStyle/>
          <a:p>
            <a:pPr algn="ctr" eaLnBrk="1" hangingPunct="1"/>
            <a:r>
              <a:rPr lang="en-AU" sz="3200" dirty="0" smtClean="0">
                <a:solidFill>
                  <a:srgbClr val="00B050"/>
                </a:solidFill>
              </a:rPr>
              <a:t>High stress = poor decision-making, but…..</a:t>
            </a:r>
          </a:p>
        </p:txBody>
      </p:sp>
      <p:sp>
        <p:nvSpPr>
          <p:cNvPr id="12292" name="Content Placeholder 2"/>
          <p:cNvSpPr>
            <a:spLocks noGrp="1"/>
          </p:cNvSpPr>
          <p:nvPr>
            <p:ph idx="1"/>
          </p:nvPr>
        </p:nvSpPr>
        <p:spPr>
          <a:xfrm>
            <a:off x="395536" y="1556792"/>
            <a:ext cx="8351837" cy="4608512"/>
          </a:xfrm>
        </p:spPr>
        <p:txBody>
          <a:bodyPr/>
          <a:lstStyle/>
          <a:p>
            <a:pPr marL="0" indent="0" algn="ctr">
              <a:lnSpc>
                <a:spcPct val="80000"/>
              </a:lnSpc>
              <a:spcBef>
                <a:spcPct val="0"/>
              </a:spcBef>
              <a:buFont typeface="Wingdings" pitchFamily="2" charset="2"/>
              <a:buNone/>
            </a:pPr>
            <a:r>
              <a:rPr lang="en-GB" sz="2800" dirty="0">
                <a:solidFill>
                  <a:schemeClr val="accent1">
                    <a:lumMod val="60000"/>
                    <a:lumOff val="40000"/>
                  </a:schemeClr>
                </a:solidFill>
              </a:rPr>
              <a:t>Stress induced changes in decision-making have been largely accredited to autonomic or endocrine stress reactions, with such physiological changes then affecting brain regions associated with decision-making (</a:t>
            </a:r>
            <a:r>
              <a:rPr lang="en-GB" sz="2800" dirty="0" err="1">
                <a:solidFill>
                  <a:schemeClr val="accent1">
                    <a:lumMod val="60000"/>
                    <a:lumOff val="40000"/>
                  </a:schemeClr>
                </a:solidFill>
              </a:rPr>
              <a:t>Starcke</a:t>
            </a:r>
            <a:r>
              <a:rPr lang="en-GB" sz="2800" dirty="0">
                <a:solidFill>
                  <a:schemeClr val="accent1">
                    <a:lumMod val="60000"/>
                    <a:lumOff val="40000"/>
                  </a:schemeClr>
                </a:solidFill>
              </a:rPr>
              <a:t> &amp; Brand, 2012).  </a:t>
            </a:r>
            <a:endParaRPr lang="en-GB" sz="2800" dirty="0" smtClean="0">
              <a:solidFill>
                <a:schemeClr val="accent1">
                  <a:lumMod val="60000"/>
                  <a:lumOff val="40000"/>
                </a:schemeClr>
              </a:solidFill>
            </a:endParaRPr>
          </a:p>
          <a:p>
            <a:pPr marL="0" indent="0" algn="ctr">
              <a:lnSpc>
                <a:spcPct val="80000"/>
              </a:lnSpc>
              <a:spcBef>
                <a:spcPct val="0"/>
              </a:spcBef>
              <a:buFont typeface="Wingdings" pitchFamily="2" charset="2"/>
              <a:buNone/>
            </a:pPr>
            <a:endParaRPr lang="en-GB" sz="2800" dirty="0">
              <a:solidFill>
                <a:schemeClr val="accent1">
                  <a:lumMod val="60000"/>
                  <a:lumOff val="40000"/>
                </a:schemeClr>
              </a:solidFill>
            </a:endParaRPr>
          </a:p>
          <a:p>
            <a:pPr marL="0" indent="0" algn="ctr">
              <a:lnSpc>
                <a:spcPct val="80000"/>
              </a:lnSpc>
              <a:spcBef>
                <a:spcPct val="0"/>
              </a:spcBef>
              <a:buFont typeface="Wingdings" pitchFamily="2" charset="2"/>
              <a:buNone/>
            </a:pPr>
            <a:r>
              <a:rPr lang="en-GB" sz="2800" dirty="0" smtClean="0">
                <a:solidFill>
                  <a:schemeClr val="accent1">
                    <a:lumMod val="60000"/>
                    <a:lumOff val="40000"/>
                  </a:schemeClr>
                </a:solidFill>
              </a:rPr>
              <a:t>The </a:t>
            </a:r>
            <a:r>
              <a:rPr lang="en-GB" sz="2800" dirty="0">
                <a:solidFill>
                  <a:schemeClr val="accent1">
                    <a:lumMod val="60000"/>
                    <a:lumOff val="40000"/>
                  </a:schemeClr>
                </a:solidFill>
              </a:rPr>
              <a:t>physiological systems typically activated in stress responses, most notably the </a:t>
            </a:r>
            <a:r>
              <a:rPr lang="en-GB" sz="2800" dirty="0" smtClean="0">
                <a:solidFill>
                  <a:schemeClr val="accent1">
                    <a:lumMod val="60000"/>
                    <a:lumOff val="40000"/>
                  </a:schemeClr>
                </a:solidFill>
              </a:rPr>
              <a:t>HPA axis </a:t>
            </a:r>
            <a:r>
              <a:rPr lang="en-GB" sz="2800" dirty="0">
                <a:solidFill>
                  <a:schemeClr val="accent1">
                    <a:lumMod val="60000"/>
                    <a:lumOff val="40000"/>
                  </a:schemeClr>
                </a:solidFill>
              </a:rPr>
              <a:t>and the </a:t>
            </a:r>
            <a:r>
              <a:rPr lang="en-GB" sz="2800" dirty="0" smtClean="0">
                <a:solidFill>
                  <a:schemeClr val="accent1">
                    <a:lumMod val="60000"/>
                    <a:lumOff val="40000"/>
                  </a:schemeClr>
                </a:solidFill>
              </a:rPr>
              <a:t>autonomic </a:t>
            </a:r>
            <a:r>
              <a:rPr lang="en-GB" sz="2800" dirty="0">
                <a:solidFill>
                  <a:schemeClr val="accent1">
                    <a:lumMod val="60000"/>
                    <a:lumOff val="40000"/>
                  </a:schemeClr>
                </a:solidFill>
              </a:rPr>
              <a:t>nervous system, are also seen to play integral roles in effector mechanisms involved in brain regions and circuits for information processing (</a:t>
            </a:r>
            <a:r>
              <a:rPr lang="en-GB" sz="2800" dirty="0" err="1">
                <a:solidFill>
                  <a:schemeClr val="accent1">
                    <a:lumMod val="60000"/>
                    <a:lumOff val="40000"/>
                  </a:schemeClr>
                </a:solidFill>
              </a:rPr>
              <a:t>Starcke</a:t>
            </a:r>
            <a:r>
              <a:rPr lang="en-GB" sz="2800" dirty="0">
                <a:solidFill>
                  <a:schemeClr val="accent1">
                    <a:lumMod val="60000"/>
                    <a:lumOff val="40000"/>
                  </a:schemeClr>
                </a:solidFill>
              </a:rPr>
              <a:t> &amp; Brand, 2012; Sandi, 2013). </a:t>
            </a:r>
            <a:endParaRPr lang="en-AU" sz="2800" dirty="0" smtClean="0">
              <a:solidFill>
                <a:schemeClr val="accent1">
                  <a:lumMod val="60000"/>
                  <a:lumOff val="4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sz="quarter" idx="12"/>
          </p:nvPr>
        </p:nvSpPr>
        <p:spPr/>
        <p:txBody>
          <a:bodyPr/>
          <a:lstStyle/>
          <a:p>
            <a:pPr marL="0" indent="0"/>
            <a:r>
              <a:rPr lang="en-US" dirty="0">
                <a:solidFill>
                  <a:srgbClr val="7F7F7F"/>
                </a:solidFill>
              </a:rPr>
              <a:t>La Trobe University</a:t>
            </a:r>
            <a:endParaRPr dirty="0">
              <a:solidFill>
                <a:srgbClr val="7F7F7F"/>
              </a:solidFill>
            </a:endParaRPr>
          </a:p>
        </p:txBody>
      </p:sp>
      <p:sp>
        <p:nvSpPr>
          <p:cNvPr id="14339" name="Rectangle 2"/>
          <p:cNvSpPr>
            <a:spLocks noGrp="1" noChangeArrowheads="1"/>
          </p:cNvSpPr>
          <p:nvPr>
            <p:ph type="title"/>
          </p:nvPr>
        </p:nvSpPr>
        <p:spPr>
          <a:xfrm>
            <a:off x="323850" y="333375"/>
            <a:ext cx="8351838" cy="476250"/>
          </a:xfrm>
        </p:spPr>
        <p:txBody>
          <a:bodyPr>
            <a:normAutofit fontScale="90000"/>
          </a:bodyPr>
          <a:lstStyle/>
          <a:p>
            <a:r>
              <a:rPr lang="en-AU" sz="3200" i="1" dirty="0" smtClean="0"/>
              <a:t>Ok, but where is the evidence?</a:t>
            </a:r>
            <a:br>
              <a:rPr lang="en-AU" sz="3200" i="1" dirty="0" smtClean="0"/>
            </a:br>
            <a:endParaRPr lang="en-AU" sz="3200" dirty="0" smtClean="0"/>
          </a:p>
        </p:txBody>
      </p:sp>
      <p:sp>
        <p:nvSpPr>
          <p:cNvPr id="14340" name="Content Placeholder 4"/>
          <p:cNvSpPr>
            <a:spLocks noGrp="1"/>
          </p:cNvSpPr>
          <p:nvPr>
            <p:ph idx="1"/>
          </p:nvPr>
        </p:nvSpPr>
        <p:spPr>
          <a:xfrm>
            <a:off x="209392" y="908720"/>
            <a:ext cx="8929240" cy="5318125"/>
          </a:xfrm>
        </p:spPr>
        <p:txBody>
          <a:bodyPr/>
          <a:lstStyle/>
          <a:p>
            <a:pPr>
              <a:buFontTx/>
              <a:buChar char="•"/>
            </a:pPr>
            <a:endParaRPr lang="en-US" sz="2800" dirty="0" smtClean="0">
              <a:ea typeface="Arial" pitchFamily="34" charset="0"/>
            </a:endParaRPr>
          </a:p>
        </p:txBody>
      </p:sp>
      <p:sp>
        <p:nvSpPr>
          <p:cNvPr id="2" name="Rectangle 1"/>
          <p:cNvSpPr/>
          <p:nvPr/>
        </p:nvSpPr>
        <p:spPr>
          <a:xfrm>
            <a:off x="827584" y="933215"/>
            <a:ext cx="7992888" cy="5262979"/>
          </a:xfrm>
          <a:prstGeom prst="rect">
            <a:avLst/>
          </a:prstGeom>
        </p:spPr>
        <p:txBody>
          <a:bodyPr wrap="square">
            <a:spAutoFit/>
          </a:bodyPr>
          <a:lstStyle/>
          <a:p>
            <a:pPr>
              <a:spcAft>
                <a:spcPts val="0"/>
              </a:spcAft>
            </a:pPr>
            <a:r>
              <a:rPr lang="en-GB" sz="2800" dirty="0">
                <a:solidFill>
                  <a:schemeClr val="accent1">
                    <a:lumMod val="60000"/>
                    <a:lumOff val="40000"/>
                  </a:schemeClr>
                </a:solidFill>
                <a:latin typeface="Times New Roman" panose="02020603050405020304" pitchFamily="18" charset="0"/>
                <a:ea typeface="Times New Roman" panose="02020603050405020304" pitchFamily="18" charset="0"/>
              </a:rPr>
              <a:t>Research examining the effects of chronic stress on decision-making is limited however, with only three known studies concurrently assessing physiological self-reported indices of chronic stress (i.e., Landolt et al., 2017; </a:t>
            </a:r>
            <a:r>
              <a:rPr lang="en-GB" sz="2800" dirty="0" err="1">
                <a:solidFill>
                  <a:schemeClr val="accent1">
                    <a:lumMod val="60000"/>
                    <a:lumOff val="40000"/>
                  </a:schemeClr>
                </a:solidFill>
                <a:latin typeface="Times New Roman" panose="02020603050405020304" pitchFamily="18" charset="0"/>
                <a:ea typeface="Times New Roman" panose="02020603050405020304" pitchFamily="18" charset="0"/>
              </a:rPr>
              <a:t>Radenbach</a:t>
            </a:r>
            <a:r>
              <a:rPr lang="en-GB" sz="2800" dirty="0">
                <a:solidFill>
                  <a:schemeClr val="accent1">
                    <a:lumMod val="60000"/>
                    <a:lumOff val="40000"/>
                  </a:schemeClr>
                </a:solidFill>
                <a:latin typeface="Times New Roman" panose="02020603050405020304" pitchFamily="18" charset="0"/>
                <a:ea typeface="Times New Roman" panose="02020603050405020304" pitchFamily="18" charset="0"/>
              </a:rPr>
              <a:t> et al., 2015; van Honk et al., 2003). Taken together, the findings suggest that inter-individual differences in stress reactivity may be an important predictor of poor decision-making. </a:t>
            </a:r>
            <a:endParaRPr lang="en-AU" sz="2800" dirty="0">
              <a:solidFill>
                <a:schemeClr val="accent1">
                  <a:lumMod val="60000"/>
                  <a:lumOff val="40000"/>
                </a:schemeClr>
              </a:solidFill>
              <a:latin typeface="Times New Roman" panose="02020603050405020304" pitchFamily="18" charset="0"/>
              <a:ea typeface="Times New Roman" panose="02020603050405020304" pitchFamily="18" charset="0"/>
            </a:endParaRPr>
          </a:p>
          <a:p>
            <a:pPr>
              <a:spcAft>
                <a:spcPts val="0"/>
              </a:spcAft>
            </a:pPr>
            <a:r>
              <a:rPr lang="en-GB" sz="2800" dirty="0">
                <a:solidFill>
                  <a:schemeClr val="accent1">
                    <a:lumMod val="60000"/>
                    <a:lumOff val="40000"/>
                  </a:schemeClr>
                </a:solidFill>
                <a:latin typeface="Times New Roman" panose="02020603050405020304" pitchFamily="18" charset="0"/>
                <a:ea typeface="Times New Roman" panose="02020603050405020304" pitchFamily="18" charset="0"/>
              </a:rPr>
              <a:t> </a:t>
            </a:r>
            <a:endParaRPr lang="en-AU" sz="2800" dirty="0">
              <a:solidFill>
                <a:schemeClr val="accent1">
                  <a:lumMod val="60000"/>
                  <a:lumOff val="40000"/>
                </a:schemeClr>
              </a:solidFill>
              <a:latin typeface="Times New Roman" panose="02020603050405020304" pitchFamily="18" charset="0"/>
              <a:ea typeface="Times New Roman" panose="02020603050405020304" pitchFamily="18" charset="0"/>
            </a:endParaRPr>
          </a:p>
          <a:p>
            <a:r>
              <a:rPr lang="en-GB" sz="2800" dirty="0">
                <a:solidFill>
                  <a:schemeClr val="accent1">
                    <a:lumMod val="60000"/>
                    <a:lumOff val="40000"/>
                  </a:schemeClr>
                </a:solidFill>
                <a:latin typeface="Times New Roman" panose="02020603050405020304" pitchFamily="18" charset="0"/>
                <a:ea typeface="Times New Roman" panose="02020603050405020304" pitchFamily="18" charset="0"/>
              </a:rPr>
              <a:t>Understanding this link </a:t>
            </a:r>
            <a:r>
              <a:rPr lang="en-GB" sz="2800" dirty="0" smtClean="0">
                <a:solidFill>
                  <a:schemeClr val="accent1">
                    <a:lumMod val="60000"/>
                    <a:lumOff val="40000"/>
                  </a:schemeClr>
                </a:solidFill>
                <a:latin typeface="Times New Roman" panose="02020603050405020304" pitchFamily="18" charset="0"/>
                <a:ea typeface="Times New Roman" panose="02020603050405020304" pitchFamily="18" charset="0"/>
              </a:rPr>
              <a:t>better will </a:t>
            </a:r>
            <a:r>
              <a:rPr lang="en-GB" sz="2800" dirty="0">
                <a:solidFill>
                  <a:schemeClr val="accent1">
                    <a:lumMod val="60000"/>
                    <a:lumOff val="40000"/>
                  </a:schemeClr>
                </a:solidFill>
                <a:latin typeface="Times New Roman" panose="02020603050405020304" pitchFamily="18" charset="0"/>
                <a:ea typeface="Times New Roman" panose="02020603050405020304" pitchFamily="18" charset="0"/>
              </a:rPr>
              <a:t>provide an avenue for targeted intervention and will assist in identifying those ‘at risk’ of poor decision-making</a:t>
            </a:r>
            <a:endParaRPr lang="en-AU" sz="2800" dirty="0">
              <a:solidFill>
                <a:schemeClr val="accent1">
                  <a:lumMod val="60000"/>
                  <a:lumOff val="40000"/>
                </a:schemeClr>
              </a:solidFill>
            </a:endParaRPr>
          </a:p>
        </p:txBody>
      </p:sp>
    </p:spTree>
    <p:extLst>
      <p:ext uri="{BB962C8B-B14F-4D97-AF65-F5344CB8AC3E}">
        <p14:creationId xmlns:p14="http://schemas.microsoft.com/office/powerpoint/2010/main" val="47700134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AU"/>
          </a:p>
        </p:txBody>
      </p:sp>
      <p:sp>
        <p:nvSpPr>
          <p:cNvPr id="3" name="Title 2"/>
          <p:cNvSpPr>
            <a:spLocks noGrp="1"/>
          </p:cNvSpPr>
          <p:nvPr>
            <p:ph type="title"/>
          </p:nvPr>
        </p:nvSpPr>
        <p:spPr/>
        <p:txBody>
          <a:bodyPr/>
          <a:lstStyle/>
          <a:p>
            <a:endParaRPr lang="en-AU"/>
          </a:p>
        </p:txBody>
      </p:sp>
      <p:sp>
        <p:nvSpPr>
          <p:cNvPr id="4" name="Content Placeholder 3"/>
          <p:cNvSpPr>
            <a:spLocks noGrp="1"/>
          </p:cNvSpPr>
          <p:nvPr>
            <p:ph idx="1"/>
          </p:nvPr>
        </p:nvSpPr>
        <p:spPr>
          <a:xfrm>
            <a:off x="431999" y="692696"/>
            <a:ext cx="8315374" cy="5787304"/>
          </a:xfrm>
        </p:spPr>
        <p:txBody>
          <a:bodyPr>
            <a:normAutofit/>
          </a:bodyPr>
          <a:lstStyle/>
          <a:p>
            <a:r>
              <a:rPr lang="en-AU" sz="3200" dirty="0"/>
              <a:t> </a:t>
            </a:r>
            <a:r>
              <a:rPr lang="en-GB" sz="4000" dirty="0">
                <a:solidFill>
                  <a:schemeClr val="accent1">
                    <a:lumMod val="60000"/>
                    <a:lumOff val="40000"/>
                  </a:schemeClr>
                </a:solidFill>
              </a:rPr>
              <a:t>Decision-making is broadly defined in this study as the speed and accuracy of responses to stimuli, and the importance of this definition lies in the recognition that </a:t>
            </a:r>
            <a:r>
              <a:rPr lang="en-GB" sz="4000" dirty="0">
                <a:solidFill>
                  <a:srgbClr val="FFFF00"/>
                </a:solidFill>
              </a:rPr>
              <a:t>these attributes are  recognised as integral components of higher order decision-making </a:t>
            </a:r>
            <a:r>
              <a:rPr lang="en-GB" sz="4000" dirty="0">
                <a:solidFill>
                  <a:schemeClr val="accent1">
                    <a:lumMod val="60000"/>
                    <a:lumOff val="40000"/>
                  </a:schemeClr>
                </a:solidFill>
              </a:rPr>
              <a:t>(</a:t>
            </a:r>
            <a:r>
              <a:rPr lang="en-GB" sz="4000" dirty="0" err="1">
                <a:solidFill>
                  <a:schemeClr val="accent1">
                    <a:lumMod val="60000"/>
                    <a:lumOff val="40000"/>
                  </a:schemeClr>
                </a:solidFill>
              </a:rPr>
              <a:t>Noorani</a:t>
            </a:r>
            <a:r>
              <a:rPr lang="en-GB" sz="4000" dirty="0">
                <a:solidFill>
                  <a:schemeClr val="accent1">
                    <a:lumMod val="60000"/>
                    <a:lumOff val="40000"/>
                  </a:schemeClr>
                </a:solidFill>
              </a:rPr>
              <a:t> &amp; Carpenter, 2016).</a:t>
            </a:r>
            <a:endParaRPr lang="en-AU" sz="4000" dirty="0">
              <a:solidFill>
                <a:schemeClr val="accent1">
                  <a:lumMod val="60000"/>
                  <a:lumOff val="40000"/>
                </a:schemeClr>
              </a:solidFill>
            </a:endParaRPr>
          </a:p>
        </p:txBody>
      </p:sp>
    </p:spTree>
    <p:extLst>
      <p:ext uri="{BB962C8B-B14F-4D97-AF65-F5344CB8AC3E}">
        <p14:creationId xmlns:p14="http://schemas.microsoft.com/office/powerpoint/2010/main" val="377382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692480" cy="576064"/>
          </a:xfrm>
        </p:spPr>
        <p:txBody>
          <a:bodyPr>
            <a:normAutofit/>
          </a:bodyPr>
          <a:lstStyle/>
          <a:p>
            <a:pPr algn="ctr"/>
            <a:r>
              <a:rPr lang="en-AU" sz="3200" dirty="0" smtClean="0"/>
              <a:t>Participants</a:t>
            </a:r>
            <a:endParaRPr lang="en-AU" sz="3200" dirty="0"/>
          </a:p>
        </p:txBody>
      </p:sp>
      <p:sp>
        <p:nvSpPr>
          <p:cNvPr id="3" name="Content Placeholder 2"/>
          <p:cNvSpPr>
            <a:spLocks noGrp="1"/>
          </p:cNvSpPr>
          <p:nvPr>
            <p:ph idx="1"/>
          </p:nvPr>
        </p:nvSpPr>
        <p:spPr>
          <a:xfrm>
            <a:off x="292696" y="1124744"/>
            <a:ext cx="8579296" cy="6597352"/>
          </a:xfrm>
        </p:spPr>
        <p:txBody>
          <a:bodyPr>
            <a:noAutofit/>
          </a:bodyPr>
          <a:lstStyle/>
          <a:p>
            <a:r>
              <a:rPr lang="en-AU" sz="2400" dirty="0">
                <a:solidFill>
                  <a:srgbClr val="00B050"/>
                </a:solidFill>
              </a:rPr>
              <a:t> </a:t>
            </a:r>
            <a:r>
              <a:rPr lang="en-AU" sz="2800" dirty="0"/>
              <a:t>The </a:t>
            </a:r>
            <a:r>
              <a:rPr lang="en-AU" sz="2800" dirty="0" smtClean="0"/>
              <a:t>apprentices</a:t>
            </a:r>
            <a:r>
              <a:rPr lang="en-AU" sz="2800" dirty="0"/>
              <a:t>, aged between 16 and 24 years of age in an Apprentice Jockey Training Program, usually start their days at 3am and undergo a demanding regime of training, travel and competing before returning home around 7pm to study the next day's form.</a:t>
            </a:r>
          </a:p>
          <a:p>
            <a:endParaRPr lang="en-AU" sz="2400" dirty="0">
              <a:solidFill>
                <a:srgbClr val="00B050"/>
              </a:solidFill>
            </a:endParaRPr>
          </a:p>
          <a:p>
            <a:r>
              <a:rPr lang="en-AU" sz="2400" dirty="0"/>
              <a:t> </a:t>
            </a:r>
          </a:p>
          <a:p>
            <a:endParaRPr lang="en-AU" sz="1200" dirty="0"/>
          </a:p>
        </p:txBody>
      </p:sp>
      <p:pic>
        <p:nvPicPr>
          <p:cNvPr id="4" name="Picture 3"/>
          <p:cNvPicPr>
            <a:picLocks noChangeAspect="1"/>
          </p:cNvPicPr>
          <p:nvPr/>
        </p:nvPicPr>
        <p:blipFill>
          <a:blip r:embed="rId3"/>
          <a:stretch>
            <a:fillRect/>
          </a:stretch>
        </p:blipFill>
        <p:spPr>
          <a:xfrm>
            <a:off x="2077480" y="3356992"/>
            <a:ext cx="4896544" cy="3192546"/>
          </a:xfrm>
          <a:prstGeom prst="rect">
            <a:avLst/>
          </a:prstGeom>
        </p:spPr>
      </p:pic>
    </p:spTree>
    <p:extLst>
      <p:ext uri="{BB962C8B-B14F-4D97-AF65-F5344CB8AC3E}">
        <p14:creationId xmlns:p14="http://schemas.microsoft.com/office/powerpoint/2010/main" val="644586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7150" t="49280" r="18055" b="7138"/>
          <a:stretch/>
        </p:blipFill>
        <p:spPr>
          <a:xfrm>
            <a:off x="3788" y="2420888"/>
            <a:ext cx="8998201" cy="3782738"/>
          </a:xfrm>
          <a:prstGeom prst="rect">
            <a:avLst/>
          </a:prstGeom>
        </p:spPr>
      </p:pic>
      <p:pic>
        <p:nvPicPr>
          <p:cNvPr id="6" name="Picture 5"/>
          <p:cNvPicPr/>
          <p:nvPr/>
        </p:nvPicPr>
        <p:blipFill rotWithShape="1">
          <a:blip r:embed="rId3"/>
          <a:srcRect l="5742" t="12116" r="4231" b="55850"/>
          <a:stretch/>
        </p:blipFill>
        <p:spPr bwMode="auto">
          <a:xfrm>
            <a:off x="759550" y="332656"/>
            <a:ext cx="7704856" cy="19442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14136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873"/>
            <a:ext cx="7082154" cy="700265"/>
          </a:xfrm>
        </p:spPr>
        <p:txBody>
          <a:bodyPr/>
          <a:lstStyle/>
          <a:p>
            <a:r>
              <a:rPr lang="en-AU" dirty="0" smtClean="0">
                <a:solidFill>
                  <a:srgbClr val="00B050"/>
                </a:solidFill>
              </a:rPr>
              <a:t>Stage 2</a:t>
            </a:r>
            <a:endParaRPr lang="en-AU" dirty="0">
              <a:solidFill>
                <a:srgbClr val="00B050"/>
              </a:solidFill>
            </a:endParaRPr>
          </a:p>
        </p:txBody>
      </p:sp>
      <p:sp>
        <p:nvSpPr>
          <p:cNvPr id="4" name="Rectangle 3"/>
          <p:cNvSpPr/>
          <p:nvPr/>
        </p:nvSpPr>
        <p:spPr>
          <a:xfrm>
            <a:off x="429203" y="620688"/>
            <a:ext cx="8496944" cy="5262979"/>
          </a:xfrm>
          <a:prstGeom prst="rect">
            <a:avLst/>
          </a:prstGeom>
        </p:spPr>
        <p:txBody>
          <a:bodyPr wrap="square">
            <a:spAutoFit/>
          </a:bodyPr>
          <a:lstStyle/>
          <a:p>
            <a:endParaRPr lang="en-AU" sz="2800" dirty="0" smtClean="0"/>
          </a:p>
          <a:p>
            <a:r>
              <a:rPr lang="en-AU" sz="2800" dirty="0" smtClean="0"/>
              <a:t>Jockeys completed </a:t>
            </a:r>
            <a:r>
              <a:rPr lang="en-AU" sz="2800" dirty="0"/>
              <a:t>computerised cognitive tasks (</a:t>
            </a:r>
            <a:r>
              <a:rPr lang="en-AU" sz="2800" dirty="0" err="1"/>
              <a:t>Cogstate</a:t>
            </a:r>
            <a:r>
              <a:rPr lang="en-AU" sz="2800" dirty="0"/>
              <a:t>) on two occasions; September and November (naturally occurring lower and higher stress periods), either side of an acute stress test</a:t>
            </a:r>
            <a:r>
              <a:rPr lang="en-AU" sz="2800" dirty="0" smtClean="0"/>
              <a:t>. They provided saliva samples immediately upon awakening and again 30 mins. later.</a:t>
            </a:r>
          </a:p>
          <a:p>
            <a:r>
              <a:rPr lang="en-AU" sz="2800" dirty="0" smtClean="0"/>
              <a:t> </a:t>
            </a:r>
          </a:p>
          <a:p>
            <a:r>
              <a:rPr lang="en-AU" sz="2800" dirty="0" smtClean="0">
                <a:solidFill>
                  <a:srgbClr val="00B050"/>
                </a:solidFill>
              </a:rPr>
              <a:t>We assessed if decision-making and reaction time changed over low and high stress periods and if the decision-making and reaction time altered before and after the acute stress test.</a:t>
            </a:r>
            <a:endParaRPr lang="en-AU" sz="2800" dirty="0">
              <a:solidFill>
                <a:srgbClr val="00B050"/>
              </a:solidFill>
            </a:endParaRPr>
          </a:p>
        </p:txBody>
      </p:sp>
    </p:spTree>
    <p:extLst>
      <p:ext uri="{BB962C8B-B14F-4D97-AF65-F5344CB8AC3E}">
        <p14:creationId xmlns:p14="http://schemas.microsoft.com/office/powerpoint/2010/main" val="2018128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epth">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Depth</Template>
  <TotalTime>12479</TotalTime>
  <Words>1152</Words>
  <Application>Microsoft Office PowerPoint</Application>
  <PresentationFormat>On-screen Show (4:3)</PresentationFormat>
  <Paragraphs>148</Paragraphs>
  <Slides>30</Slides>
  <Notes>22</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MS PGothic</vt:lpstr>
      <vt:lpstr>MS PGothic</vt:lpstr>
      <vt:lpstr>Arial</vt:lpstr>
      <vt:lpstr>Calibri</vt:lpstr>
      <vt:lpstr>Corbel</vt:lpstr>
      <vt:lpstr>Times New Roman</vt:lpstr>
      <vt:lpstr>Wingdings</vt:lpstr>
      <vt:lpstr>Depth</vt:lpstr>
      <vt:lpstr>PowerPoint Presentation</vt:lpstr>
      <vt:lpstr>Insert Polls 1 &amp; 2 here</vt:lpstr>
      <vt:lpstr>Why Jockeys ?   </vt:lpstr>
      <vt:lpstr>High stress = poor decision-making, but…..</vt:lpstr>
      <vt:lpstr>Ok, but where is the evidence? </vt:lpstr>
      <vt:lpstr>PowerPoint Presentation</vt:lpstr>
      <vt:lpstr>Participants</vt:lpstr>
      <vt:lpstr>PowerPoint Presentation</vt:lpstr>
      <vt:lpstr>Stage 2</vt:lpstr>
      <vt:lpstr>Cogstate</vt:lpstr>
      <vt:lpstr>The MAST</vt:lpstr>
      <vt:lpstr>When you are asked to immerse your hand in the water, do it like this:</vt:lpstr>
      <vt:lpstr>Even more important!!!</vt:lpstr>
      <vt:lpstr>FINDINGS</vt:lpstr>
      <vt:lpstr>PowerPoint Presentation</vt:lpstr>
      <vt:lpstr>The MAST did not alter DM pre-post in either high or low stress periods </vt:lpstr>
      <vt:lpstr>PowerPoint Presentation</vt:lpstr>
      <vt:lpstr>,</vt:lpstr>
      <vt:lpstr>PowerPoint Presentation</vt:lpstr>
      <vt:lpstr>Insert Poll 3 here</vt:lpstr>
      <vt:lpstr>PowerPoint Presentation</vt:lpstr>
      <vt:lpstr>PowerPoint Presentation</vt:lpstr>
      <vt:lpstr>PowerPoint Presentation</vt:lpstr>
      <vt:lpstr>PowerPoint Presentation</vt:lpstr>
      <vt:lpstr>Stage 3   CONVIRT </vt:lpstr>
      <vt:lpstr>PowerPoint Presentation</vt:lpstr>
      <vt:lpstr>PowerPoint Presentation</vt:lpstr>
      <vt:lpstr>PowerPoint Presentation</vt:lpstr>
      <vt:lpstr>PowerPoint Presentation</vt:lpstr>
      <vt:lpstr>CONVIRT to Cogstate HRV comparison</vt:lpstr>
    </vt:vector>
  </TitlesOfParts>
  <Company>La Trobe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SOliveira</dc:creator>
  <cp:lastModifiedBy>Robin Shaw (SISA)</cp:lastModifiedBy>
  <cp:revision>122</cp:revision>
  <cp:lastPrinted>2018-07-06T01:05:00Z</cp:lastPrinted>
  <dcterms:created xsi:type="dcterms:W3CDTF">2013-07-03T03:11:11Z</dcterms:created>
  <dcterms:modified xsi:type="dcterms:W3CDTF">2018-07-20T04:58:40Z</dcterms:modified>
</cp:coreProperties>
</file>